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60" r:id="rId5"/>
    <p:sldId id="258" r:id="rId6"/>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INE_User" initials="F" lastIdx="2" clrIdx="0">
    <p:extLst>
      <p:ext uri="{19B8F6BF-5375-455C-9EA6-DF929625EA0E}">
        <p15:presenceInfo xmlns:p15="http://schemas.microsoft.com/office/powerpoint/2012/main" userId="FINE_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howGuides="1">
      <p:cViewPr>
        <p:scale>
          <a:sx n="125" d="100"/>
          <a:sy n="125" d="100"/>
        </p:scale>
        <p:origin x="696" y="-296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1143769-3C5B-403F-96E8-8DA23AE9B629}" type="datetimeFigureOut">
              <a:rPr kumimoji="1" lang="ja-JP" altLang="en-US" smtClean="0"/>
              <a:t>2024/12/13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C67DB7-A3D4-4126-B1BF-10837D72934C}" type="slidenum">
              <a:rPr kumimoji="1" lang="ja-JP" altLang="en-US" smtClean="0"/>
              <a:t>‹#›</a:t>
            </a:fld>
            <a:endParaRPr kumimoji="1" lang="ja-JP" altLang="en-US"/>
          </a:p>
        </p:txBody>
      </p:sp>
    </p:spTree>
    <p:extLst>
      <p:ext uri="{BB962C8B-B14F-4D97-AF65-F5344CB8AC3E}">
        <p14:creationId xmlns:p14="http://schemas.microsoft.com/office/powerpoint/2010/main" val="1739577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1143769-3C5B-403F-96E8-8DA23AE9B629}" type="datetimeFigureOut">
              <a:rPr kumimoji="1" lang="ja-JP" altLang="en-US" smtClean="0"/>
              <a:t>2024/12/13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C67DB7-A3D4-4126-B1BF-10837D72934C}" type="slidenum">
              <a:rPr kumimoji="1" lang="ja-JP" altLang="en-US" smtClean="0"/>
              <a:t>‹#›</a:t>
            </a:fld>
            <a:endParaRPr kumimoji="1" lang="ja-JP" altLang="en-US"/>
          </a:p>
        </p:txBody>
      </p:sp>
    </p:spTree>
    <p:extLst>
      <p:ext uri="{BB962C8B-B14F-4D97-AF65-F5344CB8AC3E}">
        <p14:creationId xmlns:p14="http://schemas.microsoft.com/office/powerpoint/2010/main" val="346386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1143769-3C5B-403F-96E8-8DA23AE9B629}" type="datetimeFigureOut">
              <a:rPr kumimoji="1" lang="ja-JP" altLang="en-US" smtClean="0"/>
              <a:t>2024/12/13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C67DB7-A3D4-4126-B1BF-10837D72934C}" type="slidenum">
              <a:rPr kumimoji="1" lang="ja-JP" altLang="en-US" smtClean="0"/>
              <a:t>‹#›</a:t>
            </a:fld>
            <a:endParaRPr kumimoji="1" lang="ja-JP" altLang="en-US"/>
          </a:p>
        </p:txBody>
      </p:sp>
    </p:spTree>
    <p:extLst>
      <p:ext uri="{BB962C8B-B14F-4D97-AF65-F5344CB8AC3E}">
        <p14:creationId xmlns:p14="http://schemas.microsoft.com/office/powerpoint/2010/main" val="1850558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1143769-3C5B-403F-96E8-8DA23AE9B629}" type="datetimeFigureOut">
              <a:rPr kumimoji="1" lang="ja-JP" altLang="en-US" smtClean="0"/>
              <a:t>2024/12/13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C67DB7-A3D4-4126-B1BF-10837D72934C}" type="slidenum">
              <a:rPr kumimoji="1" lang="ja-JP" altLang="en-US" smtClean="0"/>
              <a:t>‹#›</a:t>
            </a:fld>
            <a:endParaRPr kumimoji="1" lang="ja-JP" altLang="en-US"/>
          </a:p>
        </p:txBody>
      </p:sp>
    </p:spTree>
    <p:extLst>
      <p:ext uri="{BB962C8B-B14F-4D97-AF65-F5344CB8AC3E}">
        <p14:creationId xmlns:p14="http://schemas.microsoft.com/office/powerpoint/2010/main" val="2127331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1143769-3C5B-403F-96E8-8DA23AE9B629}" type="datetimeFigureOut">
              <a:rPr kumimoji="1" lang="ja-JP" altLang="en-US" smtClean="0"/>
              <a:t>2024/12/13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C67DB7-A3D4-4126-B1BF-10837D72934C}" type="slidenum">
              <a:rPr kumimoji="1" lang="ja-JP" altLang="en-US" smtClean="0"/>
              <a:t>‹#›</a:t>
            </a:fld>
            <a:endParaRPr kumimoji="1" lang="ja-JP" altLang="en-US"/>
          </a:p>
        </p:txBody>
      </p:sp>
    </p:spTree>
    <p:extLst>
      <p:ext uri="{BB962C8B-B14F-4D97-AF65-F5344CB8AC3E}">
        <p14:creationId xmlns:p14="http://schemas.microsoft.com/office/powerpoint/2010/main" val="435909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1143769-3C5B-403F-96E8-8DA23AE9B629}" type="datetimeFigureOut">
              <a:rPr kumimoji="1" lang="ja-JP" altLang="en-US" smtClean="0"/>
              <a:t>2024/12/13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EC67DB7-A3D4-4126-B1BF-10837D72934C}" type="slidenum">
              <a:rPr kumimoji="1" lang="ja-JP" altLang="en-US" smtClean="0"/>
              <a:t>‹#›</a:t>
            </a:fld>
            <a:endParaRPr kumimoji="1" lang="ja-JP" altLang="en-US"/>
          </a:p>
        </p:txBody>
      </p:sp>
    </p:spTree>
    <p:extLst>
      <p:ext uri="{BB962C8B-B14F-4D97-AF65-F5344CB8AC3E}">
        <p14:creationId xmlns:p14="http://schemas.microsoft.com/office/powerpoint/2010/main" val="2283158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1143769-3C5B-403F-96E8-8DA23AE9B629}" type="datetimeFigureOut">
              <a:rPr kumimoji="1" lang="ja-JP" altLang="en-US" smtClean="0"/>
              <a:t>2024/12/13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EC67DB7-A3D4-4126-B1BF-10837D72934C}" type="slidenum">
              <a:rPr kumimoji="1" lang="ja-JP" altLang="en-US" smtClean="0"/>
              <a:t>‹#›</a:t>
            </a:fld>
            <a:endParaRPr kumimoji="1" lang="ja-JP" altLang="en-US"/>
          </a:p>
        </p:txBody>
      </p:sp>
    </p:spTree>
    <p:extLst>
      <p:ext uri="{BB962C8B-B14F-4D97-AF65-F5344CB8AC3E}">
        <p14:creationId xmlns:p14="http://schemas.microsoft.com/office/powerpoint/2010/main" val="2185467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1143769-3C5B-403F-96E8-8DA23AE9B629}" type="datetimeFigureOut">
              <a:rPr kumimoji="1" lang="ja-JP" altLang="en-US" smtClean="0"/>
              <a:t>2024/12/13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EC67DB7-A3D4-4126-B1BF-10837D72934C}" type="slidenum">
              <a:rPr kumimoji="1" lang="ja-JP" altLang="en-US" smtClean="0"/>
              <a:t>‹#›</a:t>
            </a:fld>
            <a:endParaRPr kumimoji="1" lang="ja-JP" altLang="en-US"/>
          </a:p>
        </p:txBody>
      </p:sp>
    </p:spTree>
    <p:extLst>
      <p:ext uri="{BB962C8B-B14F-4D97-AF65-F5344CB8AC3E}">
        <p14:creationId xmlns:p14="http://schemas.microsoft.com/office/powerpoint/2010/main" val="634445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1143769-3C5B-403F-96E8-8DA23AE9B629}" type="datetimeFigureOut">
              <a:rPr kumimoji="1" lang="ja-JP" altLang="en-US" smtClean="0"/>
              <a:t>2024/12/13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EC67DB7-A3D4-4126-B1BF-10837D72934C}" type="slidenum">
              <a:rPr kumimoji="1" lang="ja-JP" altLang="en-US" smtClean="0"/>
              <a:t>‹#›</a:t>
            </a:fld>
            <a:endParaRPr kumimoji="1" lang="ja-JP" altLang="en-US"/>
          </a:p>
        </p:txBody>
      </p:sp>
    </p:spTree>
    <p:extLst>
      <p:ext uri="{BB962C8B-B14F-4D97-AF65-F5344CB8AC3E}">
        <p14:creationId xmlns:p14="http://schemas.microsoft.com/office/powerpoint/2010/main" val="229731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1143769-3C5B-403F-96E8-8DA23AE9B629}" type="datetimeFigureOut">
              <a:rPr kumimoji="1" lang="ja-JP" altLang="en-US" smtClean="0"/>
              <a:t>2024/12/13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EC67DB7-A3D4-4126-B1BF-10837D72934C}" type="slidenum">
              <a:rPr kumimoji="1" lang="ja-JP" altLang="en-US" smtClean="0"/>
              <a:t>‹#›</a:t>
            </a:fld>
            <a:endParaRPr kumimoji="1" lang="ja-JP" altLang="en-US"/>
          </a:p>
        </p:txBody>
      </p:sp>
    </p:spTree>
    <p:extLst>
      <p:ext uri="{BB962C8B-B14F-4D97-AF65-F5344CB8AC3E}">
        <p14:creationId xmlns:p14="http://schemas.microsoft.com/office/powerpoint/2010/main" val="2123210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1143769-3C5B-403F-96E8-8DA23AE9B629}" type="datetimeFigureOut">
              <a:rPr kumimoji="1" lang="ja-JP" altLang="en-US" smtClean="0"/>
              <a:t>2024/12/13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EC67DB7-A3D4-4126-B1BF-10837D72934C}" type="slidenum">
              <a:rPr kumimoji="1" lang="ja-JP" altLang="en-US" smtClean="0"/>
              <a:t>‹#›</a:t>
            </a:fld>
            <a:endParaRPr kumimoji="1" lang="ja-JP" altLang="en-US"/>
          </a:p>
        </p:txBody>
      </p:sp>
    </p:spTree>
    <p:extLst>
      <p:ext uri="{BB962C8B-B14F-4D97-AF65-F5344CB8AC3E}">
        <p14:creationId xmlns:p14="http://schemas.microsoft.com/office/powerpoint/2010/main" val="1123017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1143769-3C5B-403F-96E8-8DA23AE9B629}" type="datetimeFigureOut">
              <a:rPr kumimoji="1" lang="ja-JP" altLang="en-US" smtClean="0"/>
              <a:t>2024/12/13</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3EC67DB7-A3D4-4126-B1BF-10837D72934C}" type="slidenum">
              <a:rPr kumimoji="1" lang="ja-JP" altLang="en-US" smtClean="0"/>
              <a:t>‹#›</a:t>
            </a:fld>
            <a:endParaRPr kumimoji="1" lang="ja-JP" altLang="en-US"/>
          </a:p>
        </p:txBody>
      </p:sp>
    </p:spTree>
    <p:extLst>
      <p:ext uri="{BB962C8B-B14F-4D97-AF65-F5344CB8AC3E}">
        <p14:creationId xmlns:p14="http://schemas.microsoft.com/office/powerpoint/2010/main" val="971617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図 2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53136" y="3415539"/>
            <a:ext cx="1864940" cy="1043444"/>
          </a:xfrm>
          <a:prstGeom prst="rect">
            <a:avLst/>
          </a:prstGeom>
          <a:noFill/>
          <a:ln>
            <a:noFill/>
          </a:ln>
        </p:spPr>
      </p:pic>
      <p:sp>
        <p:nvSpPr>
          <p:cNvPr id="23" name="テキスト ボックス 22"/>
          <p:cNvSpPr txBox="1"/>
          <p:nvPr/>
        </p:nvSpPr>
        <p:spPr>
          <a:xfrm>
            <a:off x="246684" y="2042770"/>
            <a:ext cx="6404820" cy="2462213"/>
          </a:xfrm>
          <a:prstGeom prst="rect">
            <a:avLst/>
          </a:prstGeom>
          <a:noFill/>
          <a:ln>
            <a:solidFill>
              <a:schemeClr val="tx1"/>
            </a:solidFill>
            <a:prstDash val="dash"/>
          </a:ln>
        </p:spPr>
        <p:txBody>
          <a:bodyPr wrap="square" rtlCol="0">
            <a:spAutoFit/>
          </a:bodyPr>
          <a:lstStyle/>
          <a:p>
            <a:r>
              <a:rPr lang="ja-JP" altLang="ja-JP" sz="1400" b="1" dirty="0" smtClean="0">
                <a:latin typeface="HG丸ｺﾞｼｯｸM-PRO" panose="020F0600000000000000" pitchFamily="50" charset="-128"/>
                <a:ea typeface="HG丸ｺﾞｼｯｸM-PRO" panose="020F0600000000000000" pitchFamily="50" charset="-128"/>
                <a:cs typeface="Times New Roman" pitchFamily="18" charset="0"/>
              </a:rPr>
              <a:t>野間大池公園</a:t>
            </a:r>
            <a:endParaRPr lang="en-US" altLang="ja-JP" sz="14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・Ａグラウンド・・・小学生以下のサッカーのみ</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火・木・土のみ使用可</a:t>
            </a:r>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（振替含む</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en-US" altLang="ja-JP" sz="1400" u="sng"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土曜日は，午前のみ使用可とし，同一団体は</a:t>
            </a:r>
            <a:r>
              <a:rPr lang="en-US" altLang="ja-JP" sz="1400" u="sng" dirty="0" smtClean="0">
                <a:latin typeface="HG丸ｺﾞｼｯｸM-PRO" panose="020F0600000000000000" pitchFamily="50" charset="-128"/>
                <a:ea typeface="HG丸ｺﾞｼｯｸM-PRO" panose="020F0600000000000000" pitchFamily="50" charset="-128"/>
                <a:cs typeface="ＭＳ Ｐゴシック" pitchFamily="50" charset="-128"/>
              </a:rPr>
              <a:t>9</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en-US" altLang="ja-JP" sz="1400" u="sng" dirty="0" smtClean="0">
                <a:latin typeface="HG丸ｺﾞｼｯｸM-PRO" panose="020F0600000000000000" pitchFamily="50" charset="-128"/>
                <a:ea typeface="HG丸ｺﾞｼｯｸM-PRO" panose="020F0600000000000000" pitchFamily="50" charset="-128"/>
                <a:cs typeface="ＭＳ Ｐゴシック" pitchFamily="50" charset="-128"/>
              </a:rPr>
              <a:t>11</a:t>
            </a:r>
          </a:p>
          <a:p>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時と</a:t>
            </a:r>
            <a:r>
              <a:rPr lang="en-US" altLang="ja-JP" sz="1400" u="sng" dirty="0" smtClean="0">
                <a:latin typeface="HG丸ｺﾞｼｯｸM-PRO" panose="020F0600000000000000" pitchFamily="50" charset="-128"/>
                <a:ea typeface="HG丸ｺﾞｼｯｸM-PRO" panose="020F0600000000000000" pitchFamily="50" charset="-128"/>
                <a:cs typeface="ＭＳ Ｐゴシック" pitchFamily="50" charset="-128"/>
              </a:rPr>
              <a:t>11</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en-US" altLang="ja-JP" sz="1400" u="sng" dirty="0" smtClean="0">
                <a:latin typeface="HG丸ｺﾞｼｯｸM-PRO" panose="020F0600000000000000" pitchFamily="50" charset="-128"/>
                <a:ea typeface="HG丸ｺﾞｼｯｸM-PRO" panose="020F0600000000000000" pitchFamily="50" charset="-128"/>
                <a:cs typeface="ＭＳ Ｐゴシック" pitchFamily="50" charset="-128"/>
              </a:rPr>
              <a:t>13</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時の</a:t>
            </a:r>
            <a:r>
              <a:rPr lang="en-US" altLang="ja-JP" sz="1400" u="sng" dirty="0" smtClean="0">
                <a:latin typeface="HG丸ｺﾞｼｯｸM-PRO" panose="020F0600000000000000" pitchFamily="50" charset="-128"/>
                <a:ea typeface="HG丸ｺﾞｼｯｸM-PRO" panose="020F0600000000000000" pitchFamily="50" charset="-128"/>
                <a:cs typeface="ＭＳ Ｐゴシック" pitchFamily="50" charset="-128"/>
              </a:rPr>
              <a:t>2</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コマのうちいずれかの使用とする</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　　　　　　　　　　</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・Ｂグラウンド・・・小学生以下のソフトボールおよび野球のみ</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水・土・日のみ使用可</a:t>
            </a:r>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振替含む）</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土日祝日の場合は，午後のみ使用可</a:t>
            </a:r>
            <a:endParaRPr lang="en-US" altLang="ja-JP" sz="14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・原則３時間以内</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（準備から片付けまで含む）</a:t>
            </a:r>
            <a:endParaRPr lang="en-US" altLang="ja-JP" sz="1400" u="sng"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・午前：　９：００から</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１３：００</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まで　</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　午後</a:t>
            </a:r>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１３：００から１９：０</a:t>
            </a:r>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０</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まで</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27" name="テキスト ボックス 26"/>
          <p:cNvSpPr txBox="1"/>
          <p:nvPr/>
        </p:nvSpPr>
        <p:spPr>
          <a:xfrm>
            <a:off x="252116" y="4716016"/>
            <a:ext cx="6404820" cy="1384995"/>
          </a:xfrm>
          <a:prstGeom prst="rect">
            <a:avLst/>
          </a:prstGeom>
          <a:noFill/>
          <a:ln>
            <a:solidFill>
              <a:schemeClr val="tx1"/>
            </a:solidFill>
            <a:prstDash val="dash"/>
          </a:ln>
        </p:spPr>
        <p:txBody>
          <a:bodyPr wrap="square" rtlCol="0">
            <a:spAutoFit/>
          </a:bodyPr>
          <a:lstStyle/>
          <a:p>
            <a:r>
              <a:rPr lang="ja-JP" altLang="en-US" sz="1400" b="1" dirty="0" smtClean="0">
                <a:latin typeface="HG丸ｺﾞｼｯｸM-PRO" panose="020F0600000000000000" pitchFamily="50" charset="-128"/>
                <a:ea typeface="HG丸ｺﾞｼｯｸM-PRO" panose="020F0600000000000000" pitchFamily="50" charset="-128"/>
                <a:cs typeface="Times New Roman" pitchFamily="18" charset="0"/>
              </a:rPr>
              <a:t>三宅中央</a:t>
            </a:r>
            <a:r>
              <a:rPr lang="ja-JP" altLang="ja-JP" sz="1400" b="1" dirty="0" smtClean="0">
                <a:latin typeface="HG丸ｺﾞｼｯｸM-PRO" panose="020F0600000000000000" pitchFamily="50" charset="-128"/>
                <a:ea typeface="HG丸ｺﾞｼｯｸM-PRO" panose="020F0600000000000000" pitchFamily="50" charset="-128"/>
                <a:cs typeface="Times New Roman" pitchFamily="18" charset="0"/>
              </a:rPr>
              <a:t>公園</a:t>
            </a:r>
            <a:endParaRPr lang="en-US" altLang="ja-JP" sz="14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・小学生以下のサッカーのみ（ソフトボールおよび野球は不可）</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・祝日を除く</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月・水・木のみ使用可</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（振替含む）</a:t>
            </a:r>
            <a:endParaRPr lang="en-US" altLang="ja-JP" sz="14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en-US" altLang="ja-JP" sz="1400" dirty="0">
                <a:latin typeface="HG丸ｺﾞｼｯｸM-PRO" panose="020F0600000000000000" pitchFamily="50" charset="-128"/>
                <a:ea typeface="HG丸ｺﾞｼｯｸM-PRO" panose="020F0600000000000000" pitchFamily="50" charset="-128"/>
                <a:cs typeface="ＭＳ Ｐゴシック" pitchFamily="50" charset="-128"/>
              </a:rPr>
              <a:t>9</a:t>
            </a:r>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時から</a:t>
            </a:r>
            <a:r>
              <a:rPr lang="en-US" altLang="ja-JP" sz="1400" dirty="0">
                <a:latin typeface="HG丸ｺﾞｼｯｸM-PRO" panose="020F0600000000000000" pitchFamily="50" charset="-128"/>
                <a:ea typeface="HG丸ｺﾞｼｯｸM-PRO" panose="020F0600000000000000" pitchFamily="50" charset="-128"/>
                <a:cs typeface="ＭＳ Ｐゴシック" pitchFamily="50" charset="-128"/>
              </a:rPr>
              <a:t>19</a:t>
            </a:r>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時</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までのうち，原則２時間以内</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（準備から片付けまで含む）</a:t>
            </a:r>
            <a:endParaRPr lang="en-US" altLang="ja-JP" sz="1400" u="sng"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・平日の午前中はグラウンドゴルフが行われるため，</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　申請の際は事前調整をお願いします。</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4" name="Rectangle 10"/>
          <p:cNvSpPr>
            <a:spLocks noChangeArrowheads="1"/>
          </p:cNvSpPr>
          <p:nvPr/>
        </p:nvSpPr>
        <p:spPr bwMode="auto">
          <a:xfrm>
            <a:off x="436563" y="4094163"/>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5" name="Rectangle 14"/>
          <p:cNvSpPr>
            <a:spLocks noChangeArrowheads="1"/>
          </p:cNvSpPr>
          <p:nvPr/>
        </p:nvSpPr>
        <p:spPr bwMode="auto">
          <a:xfrm>
            <a:off x="135287" y="340506"/>
            <a:ext cx="6627614" cy="754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ja-JP" sz="16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南区 球技教室等を行う団体の利用方法について</a:t>
            </a:r>
            <a:endParaRPr kumimoji="1" lang="en-US" altLang="ja-JP" sz="16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（令和</a:t>
            </a:r>
            <a:r>
              <a:rPr lang="en-US" altLang="ja-JP" sz="1600" dirty="0">
                <a:latin typeface="HG丸ｺﾞｼｯｸM-PRO" pitchFamily="50" charset="-128"/>
                <a:ea typeface="HG丸ｺﾞｼｯｸM-PRO" pitchFamily="50" charset="-128"/>
                <a:cs typeface="Times New Roman" pitchFamily="18" charset="0"/>
              </a:rPr>
              <a:t>7</a:t>
            </a:r>
            <a:r>
              <a:rPr kumimoji="1" lang="ja-JP" altLang="en-US" sz="16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年</a:t>
            </a:r>
            <a:r>
              <a:rPr lang="en-US" altLang="ja-JP" sz="1600" dirty="0">
                <a:latin typeface="HG丸ｺﾞｼｯｸM-PRO" pitchFamily="50" charset="-128"/>
                <a:ea typeface="HG丸ｺﾞｼｯｸM-PRO" pitchFamily="50" charset="-128"/>
                <a:cs typeface="Times New Roman" pitchFamily="18" charset="0"/>
              </a:rPr>
              <a:t>4</a:t>
            </a:r>
            <a:r>
              <a:rPr kumimoji="1" lang="ja-JP" altLang="en-US" sz="16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月利用分より）</a:t>
            </a:r>
            <a:endParaRPr kumimoji="1" lang="en-US" altLang="ja-JP" sz="16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pPr>
            <a:r>
              <a:rPr lang="ja-JP" altLang="en-US" sz="1100" dirty="0" smtClean="0">
                <a:latin typeface="HG丸ｺﾞｼｯｸM-PRO" pitchFamily="50" charset="-128"/>
                <a:ea typeface="HG丸ｺﾞｼｯｸM-PRO" pitchFamily="50" charset="-128"/>
                <a:cs typeface="Times New Roman" pitchFamily="18" charset="0"/>
              </a:rPr>
              <a:t>令和</a:t>
            </a:r>
            <a:r>
              <a:rPr lang="en-US" altLang="ja-JP" sz="1100" dirty="0">
                <a:latin typeface="HG丸ｺﾞｼｯｸM-PRO" pitchFamily="50" charset="-128"/>
                <a:ea typeface="HG丸ｺﾞｼｯｸM-PRO" pitchFamily="50" charset="-128"/>
                <a:cs typeface="Times New Roman" pitchFamily="18" charset="0"/>
              </a:rPr>
              <a:t>7</a:t>
            </a:r>
            <a:r>
              <a:rPr lang="ja-JP" altLang="en-US" sz="1100" dirty="0" smtClean="0">
                <a:latin typeface="HG丸ｺﾞｼｯｸM-PRO" pitchFamily="50" charset="-128"/>
                <a:ea typeface="HG丸ｺﾞｼｯｸM-PRO" pitchFamily="50" charset="-128"/>
                <a:cs typeface="Times New Roman" pitchFamily="18" charset="0"/>
              </a:rPr>
              <a:t>年</a:t>
            </a:r>
            <a:r>
              <a:rPr lang="en-US" altLang="ja-JP" sz="1100" dirty="0">
                <a:latin typeface="HG丸ｺﾞｼｯｸM-PRO" pitchFamily="50" charset="-128"/>
                <a:ea typeface="HG丸ｺﾞｼｯｸM-PRO" pitchFamily="50" charset="-128"/>
                <a:cs typeface="Times New Roman" pitchFamily="18" charset="0"/>
              </a:rPr>
              <a:t>1</a:t>
            </a:r>
            <a:r>
              <a:rPr lang="ja-JP" altLang="en-US" sz="1100" dirty="0" smtClean="0">
                <a:latin typeface="HG丸ｺﾞｼｯｸM-PRO" pitchFamily="50" charset="-128"/>
                <a:ea typeface="HG丸ｺﾞｼｯｸM-PRO" pitchFamily="50" charset="-128"/>
                <a:cs typeface="Times New Roman" pitchFamily="18" charset="0"/>
              </a:rPr>
              <a:t>月　南区役所維持管理課</a:t>
            </a:r>
            <a:endParaRPr kumimoji="1" lang="ja-JP" altLang="ja-JP" sz="3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19"/>
          <p:cNvSpPr>
            <a:spLocks noChangeArrowheads="1"/>
          </p:cNvSpPr>
          <p:nvPr/>
        </p:nvSpPr>
        <p:spPr bwMode="auto">
          <a:xfrm>
            <a:off x="436563" y="4551363"/>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7" name="Rectangle 21"/>
          <p:cNvSpPr>
            <a:spLocks noChangeArrowheads="1"/>
          </p:cNvSpPr>
          <p:nvPr/>
        </p:nvSpPr>
        <p:spPr bwMode="auto">
          <a:xfrm>
            <a:off x="436563" y="9170988"/>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8" name="Rectangle 23"/>
          <p:cNvSpPr>
            <a:spLocks noChangeArrowheads="1"/>
          </p:cNvSpPr>
          <p:nvPr/>
        </p:nvSpPr>
        <p:spPr bwMode="auto">
          <a:xfrm>
            <a:off x="436563" y="9170988"/>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8" name="テキスト ボックス 27"/>
          <p:cNvSpPr txBox="1"/>
          <p:nvPr/>
        </p:nvSpPr>
        <p:spPr>
          <a:xfrm>
            <a:off x="246684" y="6300192"/>
            <a:ext cx="6404820" cy="1169551"/>
          </a:xfrm>
          <a:prstGeom prst="rect">
            <a:avLst/>
          </a:prstGeom>
          <a:noFill/>
          <a:ln>
            <a:solidFill>
              <a:schemeClr val="tx1"/>
            </a:solidFill>
            <a:prstDash val="dash"/>
          </a:ln>
        </p:spPr>
        <p:txBody>
          <a:bodyPr wrap="square" rtlCol="0">
            <a:spAutoFit/>
          </a:bodyPr>
          <a:lstStyle/>
          <a:p>
            <a:r>
              <a:rPr lang="ja-JP" altLang="en-US" sz="1400" b="1" dirty="0" smtClean="0">
                <a:latin typeface="HG丸ｺﾞｼｯｸM-PRO" panose="020F0600000000000000" pitchFamily="50" charset="-128"/>
                <a:ea typeface="HG丸ｺﾞｼｯｸM-PRO" panose="020F0600000000000000" pitchFamily="50" charset="-128"/>
                <a:cs typeface="Times New Roman" pitchFamily="18" charset="0"/>
              </a:rPr>
              <a:t>塩原中央</a:t>
            </a:r>
            <a:r>
              <a:rPr lang="ja-JP" altLang="ja-JP" sz="1400" b="1" dirty="0" smtClean="0">
                <a:latin typeface="HG丸ｺﾞｼｯｸM-PRO" panose="020F0600000000000000" pitchFamily="50" charset="-128"/>
                <a:ea typeface="HG丸ｺﾞｼｯｸM-PRO" panose="020F0600000000000000" pitchFamily="50" charset="-128"/>
                <a:cs typeface="Times New Roman" pitchFamily="18" charset="0"/>
              </a:rPr>
              <a:t>公園</a:t>
            </a:r>
            <a:endParaRPr lang="en-US" altLang="ja-JP" sz="14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・小学生以下のサッカーのみ（ソフトボールおよび野球は不可）</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火・金・日のみ使用可</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（振替含む）</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　</a:t>
            </a:r>
            <a:r>
              <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日</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祝日の場合は，午前または午後のいずれかのみ可。</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en-US" altLang="ja-JP" sz="1400" dirty="0">
                <a:latin typeface="HG丸ｺﾞｼｯｸM-PRO" panose="020F0600000000000000" pitchFamily="50" charset="-128"/>
                <a:ea typeface="HG丸ｺﾞｼｯｸM-PRO" panose="020F0600000000000000" pitchFamily="50" charset="-128"/>
                <a:cs typeface="ＭＳ Ｐゴシック" pitchFamily="50" charset="-128"/>
              </a:rPr>
              <a:t> 9</a:t>
            </a:r>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時から</a:t>
            </a:r>
            <a:r>
              <a:rPr lang="en-US" altLang="ja-JP" sz="1400" dirty="0">
                <a:latin typeface="HG丸ｺﾞｼｯｸM-PRO" panose="020F0600000000000000" pitchFamily="50" charset="-128"/>
                <a:ea typeface="HG丸ｺﾞｼｯｸM-PRO" panose="020F0600000000000000" pitchFamily="50" charset="-128"/>
                <a:cs typeface="ＭＳ Ｐゴシック" pitchFamily="50" charset="-128"/>
              </a:rPr>
              <a:t>19</a:t>
            </a:r>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時</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までのうち，原則</a:t>
            </a:r>
            <a:r>
              <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rPr>
              <a:t>3</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時間以内</a:t>
            </a:r>
            <a:r>
              <a:rPr lang="ja-JP" altLang="en-US" sz="1400" u="sng" dirty="0">
                <a:latin typeface="HG丸ｺﾞｼｯｸM-PRO" panose="020F0600000000000000" pitchFamily="50" charset="-128"/>
                <a:ea typeface="HG丸ｺﾞｼｯｸM-PRO" panose="020F0600000000000000" pitchFamily="50" charset="-128"/>
                <a:cs typeface="ＭＳ Ｐゴシック" pitchFamily="50" charset="-128"/>
              </a:rPr>
              <a:t>（準備から片付けまで含む</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a:t>
            </a:r>
            <a:endParaRPr lang="en-US" altLang="ja-JP" sz="1400" u="sng"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4" name="テキスト ボックス 3"/>
          <p:cNvSpPr txBox="1"/>
          <p:nvPr/>
        </p:nvSpPr>
        <p:spPr>
          <a:xfrm>
            <a:off x="258587" y="1081534"/>
            <a:ext cx="6381014" cy="954107"/>
          </a:xfrm>
          <a:prstGeom prst="rect">
            <a:avLst/>
          </a:prstGeom>
          <a:noFill/>
        </p:spPr>
        <p:txBody>
          <a:bodyPr wrap="square" rtlCol="0">
            <a:spAutoFit/>
          </a:bodyPr>
          <a:lstStyle/>
          <a:p>
            <a:r>
              <a:rPr kumimoji="1" lang="ja-JP" altLang="en-US" sz="1400" dirty="0" smtClean="0">
                <a:latin typeface="HG丸ｺﾞｼｯｸM-PRO" panose="020F0600000000000000" pitchFamily="50" charset="-128"/>
                <a:ea typeface="HG丸ｺﾞｼｯｸM-PRO" panose="020F0600000000000000" pitchFamily="50" charset="-128"/>
              </a:rPr>
              <a:t>　公園内の広場は，だれもが自由に利用できることが基本です。このため，球技教室等の球技利用についても，一般利用者の自由利用に支障がない範囲内で許可する必要があります。許可した場合においても，他の利用者を排除することはできませんので，ご注意ください。</a:t>
            </a:r>
            <a:endParaRPr kumimoji="1" lang="ja-JP" altLang="en-US" sz="1400" dirty="0">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246684" y="7668344"/>
            <a:ext cx="6404820" cy="954107"/>
          </a:xfrm>
          <a:prstGeom prst="rect">
            <a:avLst/>
          </a:prstGeom>
          <a:noFill/>
          <a:ln>
            <a:solidFill>
              <a:schemeClr val="tx1"/>
            </a:solidFill>
            <a:prstDash val="dash"/>
          </a:ln>
        </p:spPr>
        <p:txBody>
          <a:bodyPr wrap="square" rtlCol="0">
            <a:spAutoFit/>
          </a:bodyPr>
          <a:lstStyle/>
          <a:p>
            <a:r>
              <a:rPr lang="ja-JP" altLang="en-US" sz="1400" b="1" dirty="0">
                <a:latin typeface="HG丸ｺﾞｼｯｸM-PRO" panose="020F0600000000000000" pitchFamily="50" charset="-128"/>
                <a:ea typeface="HG丸ｺﾞｼｯｸM-PRO" panose="020F0600000000000000" pitchFamily="50" charset="-128"/>
                <a:cs typeface="Times New Roman" pitchFamily="18" charset="0"/>
              </a:rPr>
              <a:t>堀川</a:t>
            </a:r>
            <a:r>
              <a:rPr lang="ja-JP" altLang="ja-JP" sz="1400" b="1" dirty="0" smtClean="0">
                <a:latin typeface="HG丸ｺﾞｼｯｸM-PRO" panose="020F0600000000000000" pitchFamily="50" charset="-128"/>
                <a:ea typeface="HG丸ｺﾞｼｯｸM-PRO" panose="020F0600000000000000" pitchFamily="50" charset="-128"/>
                <a:cs typeface="Times New Roman" pitchFamily="18" charset="0"/>
              </a:rPr>
              <a:t>公園</a:t>
            </a:r>
            <a:endParaRPr lang="en-US" altLang="ja-JP" sz="14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・小学生以下のサッカーのみ（ソフトボールおよび野球は不可）</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月・水・</a:t>
            </a:r>
            <a:r>
              <a:rPr lang="ja-JP" altLang="en-US" sz="1400" u="sng" dirty="0">
                <a:latin typeface="HG丸ｺﾞｼｯｸM-PRO" panose="020F0600000000000000" pitchFamily="50" charset="-128"/>
                <a:ea typeface="HG丸ｺﾞｼｯｸM-PRO" panose="020F0600000000000000" pitchFamily="50" charset="-128"/>
                <a:cs typeface="ＭＳ Ｐゴシック" pitchFamily="50" charset="-128"/>
              </a:rPr>
              <a:t>金</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のみ使用可</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（振替含む）</a:t>
            </a:r>
            <a:endParaRPr lang="en-US" altLang="ja-JP" sz="14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en-US" altLang="ja-JP" sz="1400" dirty="0">
                <a:latin typeface="HG丸ｺﾞｼｯｸM-PRO" panose="020F0600000000000000" pitchFamily="50" charset="-128"/>
                <a:ea typeface="HG丸ｺﾞｼｯｸM-PRO" panose="020F0600000000000000" pitchFamily="50" charset="-128"/>
                <a:cs typeface="ＭＳ Ｐゴシック" pitchFamily="50" charset="-128"/>
              </a:rPr>
              <a:t> 9</a:t>
            </a:r>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時から</a:t>
            </a:r>
            <a:r>
              <a:rPr lang="en-US" altLang="ja-JP" sz="1400" dirty="0">
                <a:latin typeface="HG丸ｺﾞｼｯｸM-PRO" panose="020F0600000000000000" pitchFamily="50" charset="-128"/>
                <a:ea typeface="HG丸ｺﾞｼｯｸM-PRO" panose="020F0600000000000000" pitchFamily="50" charset="-128"/>
                <a:cs typeface="ＭＳ Ｐゴシック" pitchFamily="50" charset="-128"/>
              </a:rPr>
              <a:t>19</a:t>
            </a:r>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時</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までのうち，原則</a:t>
            </a:r>
            <a:r>
              <a:rPr lang="en-US" altLang="ja-JP" sz="1400" dirty="0">
                <a:latin typeface="HG丸ｺﾞｼｯｸM-PRO" panose="020F0600000000000000" pitchFamily="50" charset="-128"/>
                <a:ea typeface="HG丸ｺﾞｼｯｸM-PRO" panose="020F0600000000000000" pitchFamily="50" charset="-128"/>
                <a:cs typeface="ＭＳ Ｐゴシック" pitchFamily="50" charset="-128"/>
              </a:rPr>
              <a:t>3</a:t>
            </a:r>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時間以内</a:t>
            </a:r>
            <a:r>
              <a:rPr lang="ja-JP" altLang="en-US" sz="1400" u="sng" dirty="0">
                <a:latin typeface="HG丸ｺﾞｼｯｸM-PRO" panose="020F0600000000000000" pitchFamily="50" charset="-128"/>
                <a:ea typeface="HG丸ｺﾞｼｯｸM-PRO" panose="020F0600000000000000" pitchFamily="50" charset="-128"/>
                <a:cs typeface="ＭＳ Ｐゴシック" pitchFamily="50" charset="-128"/>
              </a:rPr>
              <a:t>（準備から片付けまで含む</a:t>
            </a:r>
            <a:r>
              <a:rPr lang="ja-JP" altLang="en-US" sz="1400" u="sng" dirty="0" smtClean="0">
                <a:latin typeface="HG丸ｺﾞｼｯｸM-PRO" panose="020F0600000000000000" pitchFamily="50" charset="-128"/>
                <a:ea typeface="HG丸ｺﾞｼｯｸM-PRO" panose="020F0600000000000000" pitchFamily="50" charset="-128"/>
                <a:cs typeface="ＭＳ Ｐゴシック" pitchFamily="50" charset="-128"/>
              </a:rPr>
              <a:t>）</a:t>
            </a:r>
            <a:endParaRPr lang="en-US" altLang="ja-JP" sz="1400" u="sng"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20" name="テキスト ボックス 19"/>
          <p:cNvSpPr txBox="1"/>
          <p:nvPr/>
        </p:nvSpPr>
        <p:spPr>
          <a:xfrm>
            <a:off x="72322" y="8728719"/>
            <a:ext cx="6381014" cy="307777"/>
          </a:xfrm>
          <a:prstGeom prst="rect">
            <a:avLst/>
          </a:prstGeom>
          <a:noFill/>
        </p:spPr>
        <p:txBody>
          <a:bodyPr wrap="square" rtlCol="0">
            <a:spAutoFit/>
          </a:bodyPr>
          <a:lstStyle/>
          <a:p>
            <a:r>
              <a:rPr kumimoji="1" lang="ja-JP" altLang="en-US" sz="1400" dirty="0" smtClean="0">
                <a:latin typeface="HG丸ｺﾞｼｯｸM-PRO" panose="020F0600000000000000" pitchFamily="50" charset="-128"/>
                <a:ea typeface="HG丸ｺﾞｼｯｸM-PRO" panose="020F0600000000000000" pitchFamily="50" charset="-128"/>
              </a:rPr>
              <a:t>　</a:t>
            </a:r>
            <a:r>
              <a:rPr kumimoji="1" lang="en-US" altLang="ja-JP" sz="1400" dirty="0" smtClean="0">
                <a:latin typeface="HG丸ｺﾞｼｯｸM-PRO" panose="020F0600000000000000" pitchFamily="50" charset="-128"/>
                <a:ea typeface="HG丸ｺﾞｼｯｸM-PRO" panose="020F0600000000000000" pitchFamily="50" charset="-128"/>
              </a:rPr>
              <a:t>※</a:t>
            </a:r>
            <a:r>
              <a:rPr lang="ja-JP" altLang="en-US" sz="1400" dirty="0">
                <a:latin typeface="HG丸ｺﾞｼｯｸM-PRO" panose="020F0600000000000000" pitchFamily="50" charset="-128"/>
                <a:ea typeface="HG丸ｺﾞｼｯｸM-PRO" panose="020F0600000000000000" pitchFamily="50" charset="-128"/>
              </a:rPr>
              <a:t>球技</a:t>
            </a:r>
            <a:r>
              <a:rPr lang="ja-JP" altLang="en-US" sz="1400" dirty="0" smtClean="0">
                <a:latin typeface="HG丸ｺﾞｼｯｸM-PRO" panose="020F0600000000000000" pitchFamily="50" charset="-128"/>
                <a:ea typeface="HG丸ｺﾞｼｯｸM-PRO" panose="020F0600000000000000" pitchFamily="50" charset="-128"/>
              </a:rPr>
              <a:t>以外の競技については要相談</a:t>
            </a:r>
            <a:endParaRPr kumimoji="1" lang="ja-JP" altLang="en-US" sz="14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178752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76672" y="67518"/>
            <a:ext cx="5904656" cy="3052979"/>
          </a:xfrm>
          <a:prstGeom prst="roundRect">
            <a:avLst/>
          </a:prstGeom>
          <a:no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dirty="0"/>
          </a:p>
        </p:txBody>
      </p:sp>
      <p:grpSp>
        <p:nvGrpSpPr>
          <p:cNvPr id="9" name="グループ化 8"/>
          <p:cNvGrpSpPr/>
          <p:nvPr/>
        </p:nvGrpSpPr>
        <p:grpSpPr>
          <a:xfrm>
            <a:off x="692696" y="67520"/>
            <a:ext cx="5472608" cy="2146592"/>
            <a:chOff x="692696" y="398207"/>
            <a:chExt cx="5472608" cy="2146592"/>
          </a:xfrm>
        </p:grpSpPr>
        <p:sp>
          <p:nvSpPr>
            <p:cNvPr id="5" name="正方形/長方形 4"/>
            <p:cNvSpPr/>
            <p:nvPr/>
          </p:nvSpPr>
          <p:spPr>
            <a:xfrm>
              <a:off x="2600131" y="398207"/>
              <a:ext cx="1261884" cy="307777"/>
            </a:xfrm>
            <a:prstGeom prst="rect">
              <a:avLst/>
            </a:prstGeom>
          </p:spPr>
          <p:txBody>
            <a:bodyPr wrap="none">
              <a:spAutoFit/>
            </a:bodyPr>
            <a:lstStyle/>
            <a:p>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利用上の注意</a:t>
              </a:r>
              <a:endPar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6" name="正方形/長方形 5"/>
            <p:cNvSpPr/>
            <p:nvPr/>
          </p:nvSpPr>
          <p:spPr>
            <a:xfrm>
              <a:off x="692696" y="701146"/>
              <a:ext cx="5472608" cy="1600438"/>
            </a:xfrm>
            <a:prstGeom prst="rect">
              <a:avLst/>
            </a:prstGeom>
          </p:spPr>
          <p:txBody>
            <a:bodyPr wrap="square">
              <a:spAutoFit/>
            </a:bodyPr>
            <a:lstStyle/>
            <a:p>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・活動趣旨を地元町内会へ説明し，理解を得たうえで</a:t>
              </a:r>
              <a:r>
                <a:rPr lang="ja-JP" altLang="en-US" sz="1400" b="1" dirty="0">
                  <a:latin typeface="HG丸ｺﾞｼｯｸM-PRO" panose="020F0600000000000000" pitchFamily="50" charset="-128"/>
                  <a:ea typeface="HG丸ｺﾞｼｯｸM-PRO" panose="020F0600000000000000" pitchFamily="50" charset="-128"/>
                  <a:cs typeface="ＭＳ Ｐゴシック" pitchFamily="50" charset="-128"/>
                </a:rPr>
                <a:t>利用</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して</a:t>
              </a:r>
              <a:endPar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400" b="1"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ください。</a:t>
              </a:r>
              <a:endPar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・上記公園はすべて駐車場がありませんので</a:t>
              </a:r>
              <a:r>
                <a:rPr lang="ja-JP" altLang="en-US" sz="1400" b="1" dirty="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公共交通機関を</a:t>
              </a:r>
              <a:endPar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400" b="1"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ご利用ください。</a:t>
              </a:r>
              <a:endPar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・上記公園では試合形式で練習を行う等，他の公園利用者の</a:t>
              </a:r>
              <a:endPar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400" b="1"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迷惑となる行為は出来ません。</a:t>
              </a:r>
              <a:endPar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・利用後はトンボを掛け，グラウンドを復旧してください。</a:t>
              </a:r>
              <a:endPar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7" name="正方形/長方形 6"/>
            <p:cNvSpPr/>
            <p:nvPr/>
          </p:nvSpPr>
          <p:spPr>
            <a:xfrm>
              <a:off x="1295928" y="2290883"/>
              <a:ext cx="1935145" cy="253916"/>
            </a:xfrm>
            <a:prstGeom prst="rect">
              <a:avLst/>
            </a:prstGeom>
          </p:spPr>
          <p:txBody>
            <a:bodyPr wrap="none">
              <a:spAutoFit/>
            </a:bodyPr>
            <a:lstStyle/>
            <a:p>
              <a:r>
                <a:rPr lang="ja-JP" altLang="en-US" sz="1050" b="1" dirty="0" smtClean="0">
                  <a:latin typeface="HG丸ｺﾞｼｯｸM-PRO" panose="020F0600000000000000" pitchFamily="50" charset="-128"/>
                  <a:ea typeface="HG丸ｺﾞｼｯｸM-PRO" panose="020F0600000000000000" pitchFamily="50" charset="-128"/>
                  <a:cs typeface="ＭＳ Ｐゴシック" pitchFamily="50" charset="-128"/>
                </a:rPr>
                <a:t>（参考）有料球技場のご案内</a:t>
              </a:r>
              <a:endParaRPr lang="en-US" altLang="ja-JP" sz="1050" b="1" dirty="0" smtClean="0">
                <a:latin typeface="HG丸ｺﾞｼｯｸM-PRO" panose="020F0600000000000000" pitchFamily="50" charset="-128"/>
                <a:ea typeface="HG丸ｺﾞｼｯｸM-PRO" panose="020F0600000000000000" pitchFamily="50" charset="-128"/>
                <a:cs typeface="ＭＳ Ｐゴシック" pitchFamily="50" charset="-128"/>
              </a:endParaRPr>
            </a:p>
          </p:txBody>
        </p:sp>
      </p:grpSp>
      <p:graphicFrame>
        <p:nvGraphicFramePr>
          <p:cNvPr id="8" name="表 7"/>
          <p:cNvGraphicFramePr>
            <a:graphicFrameLocks noGrp="1"/>
          </p:cNvGraphicFramePr>
          <p:nvPr>
            <p:extLst>
              <p:ext uri="{D42A27DB-BD31-4B8C-83A1-F6EECF244321}">
                <p14:modId xmlns:p14="http://schemas.microsoft.com/office/powerpoint/2010/main" val="3460853502"/>
              </p:ext>
            </p:extLst>
          </p:nvPr>
        </p:nvGraphicFramePr>
        <p:xfrm>
          <a:off x="1445233" y="2214113"/>
          <a:ext cx="3967533" cy="840839"/>
        </p:xfrm>
        <a:graphic>
          <a:graphicData uri="http://schemas.openxmlformats.org/drawingml/2006/table">
            <a:tbl>
              <a:tblPr/>
              <a:tblGrid>
                <a:gridCol w="963074">
                  <a:extLst>
                    <a:ext uri="{9D8B030D-6E8A-4147-A177-3AD203B41FA5}">
                      <a16:colId xmlns:a16="http://schemas.microsoft.com/office/drawing/2014/main" val="3425395809"/>
                    </a:ext>
                  </a:extLst>
                </a:gridCol>
                <a:gridCol w="370413">
                  <a:extLst>
                    <a:ext uri="{9D8B030D-6E8A-4147-A177-3AD203B41FA5}">
                      <a16:colId xmlns:a16="http://schemas.microsoft.com/office/drawing/2014/main" val="1620211060"/>
                    </a:ext>
                  </a:extLst>
                </a:gridCol>
                <a:gridCol w="370413">
                  <a:extLst>
                    <a:ext uri="{9D8B030D-6E8A-4147-A177-3AD203B41FA5}">
                      <a16:colId xmlns:a16="http://schemas.microsoft.com/office/drawing/2014/main" val="2351029793"/>
                    </a:ext>
                  </a:extLst>
                </a:gridCol>
                <a:gridCol w="370413">
                  <a:extLst>
                    <a:ext uri="{9D8B030D-6E8A-4147-A177-3AD203B41FA5}">
                      <a16:colId xmlns:a16="http://schemas.microsoft.com/office/drawing/2014/main" val="4005509654"/>
                    </a:ext>
                  </a:extLst>
                </a:gridCol>
                <a:gridCol w="370413">
                  <a:extLst>
                    <a:ext uri="{9D8B030D-6E8A-4147-A177-3AD203B41FA5}">
                      <a16:colId xmlns:a16="http://schemas.microsoft.com/office/drawing/2014/main" val="118327747"/>
                    </a:ext>
                  </a:extLst>
                </a:gridCol>
                <a:gridCol w="658511">
                  <a:extLst>
                    <a:ext uri="{9D8B030D-6E8A-4147-A177-3AD203B41FA5}">
                      <a16:colId xmlns:a16="http://schemas.microsoft.com/office/drawing/2014/main" val="51503452"/>
                    </a:ext>
                  </a:extLst>
                </a:gridCol>
                <a:gridCol w="864296">
                  <a:extLst>
                    <a:ext uri="{9D8B030D-6E8A-4147-A177-3AD203B41FA5}">
                      <a16:colId xmlns:a16="http://schemas.microsoft.com/office/drawing/2014/main" val="2045469597"/>
                    </a:ext>
                  </a:extLst>
                </a:gridCol>
              </a:tblGrid>
              <a:tr h="223483">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硬式</a:t>
                      </a:r>
                      <a:b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野球</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軟式</a:t>
                      </a:r>
                      <a:b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野球</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ソフト</a:t>
                      </a:r>
                      <a:b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ボール</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駐車場</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HG丸ｺﾞｼｯｸM-PRO" panose="020F0600000000000000" pitchFamily="50" charset="-128"/>
                          <a:ea typeface="HG丸ｺﾞｼｯｸM-PRO" panose="020F0600000000000000" pitchFamily="50" charset="-128"/>
                        </a:rPr>
                        <a:t>問い合わせ先</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電話番号</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8669119"/>
                  </a:ext>
                </a:extLst>
              </a:tr>
              <a:tr h="154339">
                <a:tc>
                  <a:txBody>
                    <a:bodyPr/>
                    <a:lstStyle/>
                    <a:p>
                      <a:pPr algn="ctr" fontAlgn="ctr"/>
                      <a:r>
                        <a:rPr lang="zh-TW"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桧原運動公園</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桧原運動公園</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５６６－８２０８</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8795699"/>
                  </a:ext>
                </a:extLst>
              </a:tr>
              <a:tr h="154339">
                <a:tc>
                  <a:txBody>
                    <a:bodyPr/>
                    <a:lstStyle/>
                    <a:p>
                      <a:pPr algn="ctr" fontAlgn="ctr"/>
                      <a:r>
                        <a:rPr lang="zh-TW"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長住中央公園</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HG丸ｺﾞｼｯｸM-PRO" panose="020F0600000000000000" pitchFamily="50" charset="-128"/>
                          <a:ea typeface="HG丸ｺﾞｼｯｸM-PRO" panose="020F0600000000000000" pitchFamily="50" charset="-128"/>
                        </a:rPr>
                        <a:t>南体育館</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５５２－０３０１</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453125"/>
                  </a:ext>
                </a:extLst>
              </a:tr>
              <a:tr h="154339">
                <a:tc>
                  <a:txBody>
                    <a:bodyPr/>
                    <a:lstStyle/>
                    <a:p>
                      <a:pPr algn="ctr" fontAlgn="ctr"/>
                      <a:r>
                        <a:rPr lang="zh-TW"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柏原中央公園</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南体育館</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7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4301427"/>
                  </a:ext>
                </a:extLst>
              </a:tr>
              <a:tr h="154339">
                <a:tc>
                  <a:txBody>
                    <a:bodyPr/>
                    <a:lstStyle/>
                    <a:p>
                      <a:pPr algn="ctr" fontAlgn="ctr"/>
                      <a:r>
                        <a:rPr lang="ja-JP" altLang="en-US" sz="700" b="0" i="0" u="none" strike="noStrike" dirty="0">
                          <a:solidFill>
                            <a:srgbClr val="000000"/>
                          </a:solidFill>
                          <a:effectLst/>
                          <a:latin typeface="HG丸ｺﾞｼｯｸM-PRO" panose="020F0600000000000000" pitchFamily="50" charset="-128"/>
                          <a:ea typeface="HG丸ｺﾞｼｯｸM-PRO" panose="020F0600000000000000" pitchFamily="50" charset="-128"/>
                        </a:rPr>
                        <a:t>桧原ソフトボール場</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福岡市葬祭場</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HG丸ｺﾞｼｯｸM-PRO" panose="020F0600000000000000" pitchFamily="50" charset="-128"/>
                          <a:ea typeface="HG丸ｺﾞｼｯｸM-PRO" panose="020F0600000000000000" pitchFamily="50" charset="-128"/>
                        </a:rPr>
                        <a:t>５６６－２５５１</a:t>
                      </a:r>
                    </a:p>
                  </a:txBody>
                  <a:tcPr marL="6174" marR="6174" marT="61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4901962"/>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1079949299"/>
              </p:ext>
            </p:extLst>
          </p:nvPr>
        </p:nvGraphicFramePr>
        <p:xfrm>
          <a:off x="1000745" y="3107371"/>
          <a:ext cx="4856509" cy="6034093"/>
        </p:xfrm>
        <a:graphic>
          <a:graphicData uri="http://schemas.openxmlformats.org/drawingml/2006/table">
            <a:tbl>
              <a:tblPr/>
              <a:tblGrid>
                <a:gridCol w="693787">
                  <a:extLst>
                    <a:ext uri="{9D8B030D-6E8A-4147-A177-3AD203B41FA5}">
                      <a16:colId xmlns:a16="http://schemas.microsoft.com/office/drawing/2014/main" val="682979620"/>
                    </a:ext>
                  </a:extLst>
                </a:gridCol>
                <a:gridCol w="693787">
                  <a:extLst>
                    <a:ext uri="{9D8B030D-6E8A-4147-A177-3AD203B41FA5}">
                      <a16:colId xmlns:a16="http://schemas.microsoft.com/office/drawing/2014/main" val="1060651796"/>
                    </a:ext>
                  </a:extLst>
                </a:gridCol>
                <a:gridCol w="693787">
                  <a:extLst>
                    <a:ext uri="{9D8B030D-6E8A-4147-A177-3AD203B41FA5}">
                      <a16:colId xmlns:a16="http://schemas.microsoft.com/office/drawing/2014/main" val="4079794649"/>
                    </a:ext>
                  </a:extLst>
                </a:gridCol>
                <a:gridCol w="693787">
                  <a:extLst>
                    <a:ext uri="{9D8B030D-6E8A-4147-A177-3AD203B41FA5}">
                      <a16:colId xmlns:a16="http://schemas.microsoft.com/office/drawing/2014/main" val="2451724273"/>
                    </a:ext>
                  </a:extLst>
                </a:gridCol>
                <a:gridCol w="693787">
                  <a:extLst>
                    <a:ext uri="{9D8B030D-6E8A-4147-A177-3AD203B41FA5}">
                      <a16:colId xmlns:a16="http://schemas.microsoft.com/office/drawing/2014/main" val="1086456618"/>
                    </a:ext>
                  </a:extLst>
                </a:gridCol>
                <a:gridCol w="693787">
                  <a:extLst>
                    <a:ext uri="{9D8B030D-6E8A-4147-A177-3AD203B41FA5}">
                      <a16:colId xmlns:a16="http://schemas.microsoft.com/office/drawing/2014/main" val="4223970030"/>
                    </a:ext>
                  </a:extLst>
                </a:gridCol>
                <a:gridCol w="693787">
                  <a:extLst>
                    <a:ext uri="{9D8B030D-6E8A-4147-A177-3AD203B41FA5}">
                      <a16:colId xmlns:a16="http://schemas.microsoft.com/office/drawing/2014/main" val="2992183545"/>
                    </a:ext>
                  </a:extLst>
                </a:gridCol>
              </a:tblGrid>
              <a:tr h="176448">
                <a:tc>
                  <a:txBody>
                    <a:bodyPr/>
                    <a:lstStyle/>
                    <a:p>
                      <a:pPr algn="l" fontAlgn="ctr"/>
                      <a:endPar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6302" marR="6302" marT="6302"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6302" marR="6302" marT="6302"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6302" marR="6302" marT="6302"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6302" marR="6302" marT="6302"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6302" marR="6302" marT="6302"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6302" marR="6302" marT="6302" marB="0" anchor="ctr">
                    <a:lnL>
                      <a:noFill/>
                    </a:lnL>
                    <a:lnR>
                      <a:noFill/>
                    </a:lnR>
                    <a:lnT>
                      <a:noFill/>
                    </a:lnT>
                    <a:lnB>
                      <a:noFill/>
                    </a:lnB>
                  </a:tcPr>
                </a:tc>
                <a:tc>
                  <a:txBody>
                    <a:bodyPr/>
                    <a:lstStyle/>
                    <a:p>
                      <a:pPr algn="r" fontAlgn="ctr"/>
                      <a:r>
                        <a:rPr lang="en-US" sz="700" b="0" i="0" u="none" strike="noStrike">
                          <a:solidFill>
                            <a:srgbClr val="000000"/>
                          </a:solidFill>
                          <a:effectLst/>
                          <a:latin typeface="HG丸ｺﾞｼｯｸM-PRO" panose="020F0600000000000000" pitchFamily="50" charset="-128"/>
                          <a:ea typeface="HG丸ｺﾞｼｯｸM-PRO" panose="020F0600000000000000" pitchFamily="50" charset="-128"/>
                        </a:rPr>
                        <a:t>R3.3.8</a:t>
                      </a:r>
                    </a:p>
                  </a:txBody>
                  <a:tcPr marL="6302" marR="6302" marT="6302" marB="0" anchor="ctr">
                    <a:lnL>
                      <a:noFill/>
                    </a:lnL>
                    <a:lnR>
                      <a:noFill/>
                    </a:lnR>
                    <a:lnT>
                      <a:noFill/>
                    </a:lnT>
                    <a:lnB>
                      <a:noFill/>
                    </a:lnB>
                  </a:tcPr>
                </a:tc>
                <a:extLst>
                  <a:ext uri="{0D108BD9-81ED-4DB2-BD59-A6C34878D82A}">
                    <a16:rowId xmlns:a16="http://schemas.microsoft.com/office/drawing/2014/main" val="1104028856"/>
                  </a:ext>
                </a:extLst>
              </a:tr>
              <a:tr h="277275">
                <a:tc gridSpan="7">
                  <a:txBody>
                    <a:bodyPr/>
                    <a:lstStyle/>
                    <a:p>
                      <a:pPr algn="ctr" fontAlgn="ctr"/>
                      <a:r>
                        <a:rPr lang="ja-JP" altLang="en-US" sz="900" b="0" i="0" u="none" strike="noStrike">
                          <a:solidFill>
                            <a:srgbClr val="000000"/>
                          </a:solidFill>
                          <a:effectLst/>
                          <a:latin typeface="HG丸ｺﾞｼｯｸM-PRO" panose="020F0600000000000000" pitchFamily="50" charset="-128"/>
                          <a:ea typeface="HG丸ｺﾞｼｯｸM-PRO" panose="020F0600000000000000" pitchFamily="50" charset="-128"/>
                        </a:rPr>
                        <a:t>南区　球技教室等を行う団体の利用可能日一覧</a:t>
                      </a:r>
                    </a:p>
                  </a:txBody>
                  <a:tcPr marL="6302" marR="6302" marT="6302"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92971093"/>
                  </a:ext>
                </a:extLst>
              </a:tr>
              <a:tr h="163844">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6302" marR="6302" marT="6302"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6302" marR="6302" marT="630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2">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野間大池</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三宅中央</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塩原中央</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堀川</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4307375"/>
                  </a:ext>
                </a:extLst>
              </a:tr>
              <a:tr h="138637">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6302" marR="6302" marT="6302"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6302" marR="6302" marT="6302"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A</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B</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40648338"/>
                  </a:ext>
                </a:extLst>
              </a:tr>
              <a:tr h="453722">
                <a:tc gridSpan="2">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利用可能年齢</a:t>
                      </a:r>
                      <a:b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・種目</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小学生以下の</a:t>
                      </a:r>
                      <a:b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サッカー</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小学生以下の</a:t>
                      </a:r>
                      <a:b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ソフトボール</a:t>
                      </a:r>
                      <a:b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及び野球</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小学生以下の</a:t>
                      </a:r>
                      <a:b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サッカー</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小学生以下の</a:t>
                      </a:r>
                      <a:b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サッカー</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小学生以下の</a:t>
                      </a:r>
                      <a:b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サッカー</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1183151"/>
                  </a:ext>
                </a:extLst>
              </a:tr>
              <a:tr h="269713">
                <a:tc rowSpan="2">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月</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AM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extLst>
                  <a:ext uri="{0D108BD9-81ED-4DB2-BD59-A6C34878D82A}">
                    <a16:rowId xmlns:a16="http://schemas.microsoft.com/office/drawing/2014/main" val="2582985371"/>
                  </a:ext>
                </a:extLst>
              </a:tr>
              <a:tr h="269713">
                <a:tc vMerge="1">
                  <a:txBody>
                    <a:bodyPr/>
                    <a:lstStyle/>
                    <a:p>
                      <a:endParaRPr kumimoji="1" lang="ja-JP" altLang="en-US"/>
                    </a:p>
                  </a:txBody>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PM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extLst>
                  <a:ext uri="{0D108BD9-81ED-4DB2-BD59-A6C34878D82A}">
                    <a16:rowId xmlns:a16="http://schemas.microsoft.com/office/drawing/2014/main" val="3292126814"/>
                  </a:ext>
                </a:extLst>
              </a:tr>
              <a:tr h="269713">
                <a:tc rowSpan="2">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火</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AM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1419349"/>
                  </a:ext>
                </a:extLst>
              </a:tr>
              <a:tr h="269713">
                <a:tc vMerge="1">
                  <a:txBody>
                    <a:bodyPr/>
                    <a:lstStyle/>
                    <a:p>
                      <a:endParaRPr kumimoji="1" lang="ja-JP" altLang="en-US"/>
                    </a:p>
                  </a:txBody>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PM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5309877"/>
                  </a:ext>
                </a:extLst>
              </a:tr>
              <a:tr h="269713">
                <a:tc rowSpan="2">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水</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AM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extLst>
                  <a:ext uri="{0D108BD9-81ED-4DB2-BD59-A6C34878D82A}">
                    <a16:rowId xmlns:a16="http://schemas.microsoft.com/office/drawing/2014/main" val="963196448"/>
                  </a:ext>
                </a:extLst>
              </a:tr>
              <a:tr h="269713">
                <a:tc vMerge="1">
                  <a:txBody>
                    <a:bodyPr/>
                    <a:lstStyle/>
                    <a:p>
                      <a:endParaRPr kumimoji="1" lang="ja-JP" altLang="en-US"/>
                    </a:p>
                  </a:txBody>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PM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extLst>
                  <a:ext uri="{0D108BD9-81ED-4DB2-BD59-A6C34878D82A}">
                    <a16:rowId xmlns:a16="http://schemas.microsoft.com/office/drawing/2014/main" val="3448098197"/>
                  </a:ext>
                </a:extLst>
              </a:tr>
              <a:tr h="269713">
                <a:tc rowSpan="2">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木</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AM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584354"/>
                  </a:ext>
                </a:extLst>
              </a:tr>
              <a:tr h="269713">
                <a:tc vMerge="1">
                  <a:txBody>
                    <a:bodyPr/>
                    <a:lstStyle/>
                    <a:p>
                      <a:endParaRPr kumimoji="1" lang="ja-JP" altLang="en-US"/>
                    </a:p>
                  </a:txBody>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PM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2876954"/>
                  </a:ext>
                </a:extLst>
              </a:tr>
              <a:tr h="269713">
                <a:tc rowSpan="2">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金</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AM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extLst>
                  <a:ext uri="{0D108BD9-81ED-4DB2-BD59-A6C34878D82A}">
                    <a16:rowId xmlns:a16="http://schemas.microsoft.com/office/drawing/2014/main" val="2542312485"/>
                  </a:ext>
                </a:extLst>
              </a:tr>
              <a:tr h="269713">
                <a:tc vMerge="1">
                  <a:txBody>
                    <a:bodyPr/>
                    <a:lstStyle/>
                    <a:p>
                      <a:endParaRPr kumimoji="1" lang="ja-JP" altLang="en-US"/>
                    </a:p>
                  </a:txBody>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PM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extLst>
                  <a:ext uri="{0D108BD9-81ED-4DB2-BD59-A6C34878D82A}">
                    <a16:rowId xmlns:a16="http://schemas.microsoft.com/office/drawing/2014/main" val="3647173314"/>
                  </a:ext>
                </a:extLst>
              </a:tr>
              <a:tr h="269713">
                <a:tc rowSpan="2">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土</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AM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r>
                        <a:rPr lang="en-US" altLang="ja-JP" sz="800" b="0" i="0" u="none" strike="noStrike" baseline="30000">
                          <a:solidFill>
                            <a:srgbClr val="000000"/>
                          </a:solidFill>
                          <a:effectLst/>
                          <a:latin typeface="HG丸ｺﾞｼｯｸM-PRO" panose="020F0600000000000000" pitchFamily="50" charset="-128"/>
                          <a:ea typeface="HG丸ｺﾞｼｯｸM-PRO" panose="020F0600000000000000" pitchFamily="50" charset="-128"/>
                        </a:rPr>
                        <a:t>※3</a:t>
                      </a:r>
                      <a:endPar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6373896"/>
                  </a:ext>
                </a:extLst>
              </a:tr>
              <a:tr h="269713">
                <a:tc vMerge="1">
                  <a:txBody>
                    <a:bodyPr/>
                    <a:lstStyle/>
                    <a:p>
                      <a:endParaRPr kumimoji="1" lang="ja-JP" altLang="en-US"/>
                    </a:p>
                  </a:txBody>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PM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3639335"/>
                  </a:ext>
                </a:extLst>
              </a:tr>
              <a:tr h="269713">
                <a:tc rowSpan="2">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日</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AM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r>
                        <a:rPr lang="en-US" altLang="ja-JP" sz="800" b="0" i="0" u="none" strike="noStrike" baseline="30000">
                          <a:solidFill>
                            <a:srgbClr val="000000"/>
                          </a:solidFill>
                          <a:effectLst/>
                          <a:latin typeface="HG丸ｺﾞｼｯｸM-PRO" panose="020F0600000000000000" pitchFamily="50" charset="-128"/>
                          <a:ea typeface="HG丸ｺﾞｼｯｸM-PRO" panose="020F0600000000000000" pitchFamily="50" charset="-128"/>
                        </a:rPr>
                        <a:t>※2</a:t>
                      </a:r>
                      <a:endPar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581679"/>
                  </a:ext>
                </a:extLst>
              </a:tr>
              <a:tr h="269713">
                <a:tc vMerge="1">
                  <a:txBody>
                    <a:bodyPr/>
                    <a:lstStyle/>
                    <a:p>
                      <a:endParaRPr kumimoji="1" lang="ja-JP" altLang="en-US"/>
                    </a:p>
                  </a:txBody>
                  <a:tcPr/>
                </a:tc>
                <a:tc>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PM</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a:t>
                      </a:r>
                      <a:r>
                        <a:rPr lang="en-US" altLang="ja-JP" sz="800" b="0" i="0" u="none" strike="noStrike" baseline="30000">
                          <a:solidFill>
                            <a:srgbClr val="000000"/>
                          </a:solidFill>
                          <a:effectLst/>
                          <a:latin typeface="HG丸ｺﾞｼｯｸM-PRO" panose="020F0600000000000000" pitchFamily="50" charset="-128"/>
                          <a:ea typeface="HG丸ｺﾞｼｯｸM-PRO" panose="020F0600000000000000" pitchFamily="50" charset="-128"/>
                        </a:rPr>
                        <a:t>※2</a:t>
                      </a:r>
                      <a:endPar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ctr"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6302" marR="6302" marT="63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9681482"/>
                  </a:ext>
                </a:extLst>
              </a:tr>
              <a:tr h="209637">
                <a:tc rowSpan="2" gridSpan="6">
                  <a:txBody>
                    <a:bodyPr/>
                    <a:lstStyle/>
                    <a:p>
                      <a:pPr algn="l"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※1</a:t>
                      </a: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　祝日の場合は，土日の利用ルールに準じます。</a:t>
                      </a:r>
                      <a:b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　　例えば，野間大池Ａの火曜日が祝日の場合は，ＡＭのみ利用可となります。</a:t>
                      </a:r>
                    </a:p>
                  </a:txBody>
                  <a:tcPr marL="6302" marR="6302" marT="6302" marB="0" anchor="ctr">
                    <a:lnL>
                      <a:noFill/>
                    </a:lnL>
                    <a:lnR>
                      <a:noFill/>
                    </a:lnR>
                    <a:lnT w="6350" cap="flat" cmpd="sng" algn="ctr">
                      <a:solidFill>
                        <a:srgbClr val="000000"/>
                      </a:solidFill>
                      <a:prstDash val="solid"/>
                      <a:round/>
                      <a:headEnd type="none" w="med" len="med"/>
                      <a:tailEnd type="none" w="med" len="med"/>
                    </a:lnT>
                    <a:lnB>
                      <a:noFill/>
                    </a:lnB>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a:txBody>
                    <a:bodyPr/>
                    <a:lstStyle/>
                    <a:p>
                      <a:pPr algn="l" fontAlgn="ctr"/>
                      <a:endPar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6302" marR="6302" marT="6302"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007237442"/>
                  </a:ext>
                </a:extLst>
              </a:tr>
              <a:tr h="209637">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6302" marR="6302" marT="6302" marB="0" anchor="ctr">
                    <a:lnL>
                      <a:noFill/>
                    </a:lnL>
                    <a:lnR>
                      <a:noFill/>
                    </a:lnR>
                    <a:lnT>
                      <a:noFill/>
                    </a:lnT>
                    <a:lnB>
                      <a:noFill/>
                    </a:lnB>
                  </a:tcPr>
                </a:tc>
                <a:extLst>
                  <a:ext uri="{0D108BD9-81ED-4DB2-BD59-A6C34878D82A}">
                    <a16:rowId xmlns:a16="http://schemas.microsoft.com/office/drawing/2014/main" val="3775878301"/>
                  </a:ext>
                </a:extLst>
              </a:tr>
              <a:tr h="209637">
                <a:tc rowSpan="2" gridSpan="6">
                  <a:txBody>
                    <a:bodyPr/>
                    <a:lstStyle/>
                    <a:p>
                      <a:pPr algn="l" fontAlgn="ct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※2</a:t>
                      </a: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　塩原中央公園の日祝日の場合は，ＡＭまたはＰＭのいずれか利用可。</a:t>
                      </a:r>
                      <a:b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　　例えば，他団体がＡＭ利用の場合はＰＭは利用不可となります。</a:t>
                      </a:r>
                    </a:p>
                  </a:txBody>
                  <a:tcPr marL="6302" marR="6302" marT="6302" marB="0" anchor="ctr">
                    <a:lnL>
                      <a:noFill/>
                    </a:lnL>
                    <a:lnR>
                      <a:noFill/>
                    </a:lnR>
                    <a:lnT>
                      <a:noFill/>
                    </a:lnT>
                    <a:lnB>
                      <a:noFill/>
                    </a:lnB>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a:txBody>
                    <a:bodyPr/>
                    <a:lstStyle/>
                    <a:p>
                      <a:pPr algn="l" fontAlgn="ctr"/>
                      <a:endPar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6302" marR="6302" marT="6302" marB="0" anchor="ctr">
                    <a:lnL>
                      <a:noFill/>
                    </a:lnL>
                    <a:lnR>
                      <a:noFill/>
                    </a:lnR>
                    <a:lnT>
                      <a:noFill/>
                    </a:lnT>
                    <a:lnB>
                      <a:noFill/>
                    </a:lnB>
                  </a:tcPr>
                </a:tc>
                <a:extLst>
                  <a:ext uri="{0D108BD9-81ED-4DB2-BD59-A6C34878D82A}">
                    <a16:rowId xmlns:a16="http://schemas.microsoft.com/office/drawing/2014/main" val="3366172794"/>
                  </a:ext>
                </a:extLst>
              </a:tr>
              <a:tr h="209637">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6302" marR="6302" marT="6302" marB="0" anchor="ctr">
                    <a:lnL>
                      <a:noFill/>
                    </a:lnL>
                    <a:lnR>
                      <a:noFill/>
                    </a:lnR>
                    <a:lnT>
                      <a:noFill/>
                    </a:lnT>
                    <a:lnB>
                      <a:noFill/>
                    </a:lnB>
                  </a:tcPr>
                </a:tc>
                <a:extLst>
                  <a:ext uri="{0D108BD9-81ED-4DB2-BD59-A6C34878D82A}">
                    <a16:rowId xmlns:a16="http://schemas.microsoft.com/office/drawing/2014/main" val="2406757193"/>
                  </a:ext>
                </a:extLst>
              </a:tr>
              <a:tr h="209637">
                <a:tc gridSpan="7">
                  <a:txBody>
                    <a:bodyPr/>
                    <a:lstStyle/>
                    <a:p>
                      <a:pPr algn="l" fontAlgn="ctr"/>
                      <a:r>
                        <a:rPr lang="en-US" altLang="ja-JP"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※3</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野間大池Ａの土曜日の場合は，同一団体は</a:t>
                      </a:r>
                      <a:r>
                        <a:rPr lang="en-US" altLang="ja-JP"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9</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en-US" altLang="ja-JP"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11</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時または</a:t>
                      </a:r>
                      <a:r>
                        <a:rPr lang="en-US" altLang="ja-JP"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11</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en-US" altLang="ja-JP"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13</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時のいずれか利用可。</a:t>
                      </a:r>
                    </a:p>
                  </a:txBody>
                  <a:tcPr marL="6302" marR="6302" marT="6302" marB="0" anchor="ctr">
                    <a:lnL>
                      <a:noFill/>
                    </a:lnL>
                    <a:lnR>
                      <a:noFill/>
                    </a:lnR>
                    <a:lnT>
                      <a:noFill/>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790821352"/>
                  </a:ext>
                </a:extLst>
              </a:tr>
            </a:tbl>
          </a:graphicData>
        </a:graphic>
      </p:graphicFrame>
    </p:spTree>
    <p:extLst>
      <p:ext uri="{BB962C8B-B14F-4D97-AF65-F5344CB8AC3E}">
        <p14:creationId xmlns:p14="http://schemas.microsoft.com/office/powerpoint/2010/main" val="918969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089853" y="2405462"/>
            <a:ext cx="4510153" cy="1369606"/>
          </a:xfrm>
          <a:prstGeom prst="rect">
            <a:avLst/>
          </a:prstGeom>
          <a:noFill/>
          <a:ln>
            <a:solidFill>
              <a:schemeClr val="tx1"/>
            </a:solidFill>
          </a:ln>
        </p:spPr>
        <p:txBody>
          <a:bodyPr wrap="square" rtlCol="0">
            <a:spAutoFit/>
          </a:bodyPr>
          <a:lstStyle/>
          <a:p>
            <a:pPr lvl="0"/>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下記書面を提出してください。初めての場合は，来庁の上，説明をお願います。</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確約書（代表者名義）</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　・団体規約または受講案内</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　・役員名簿</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　・事業概要，その他団体の概要が把握できる資料</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u="sng" dirty="0" smtClean="0">
                <a:latin typeface="HG丸ｺﾞｼｯｸM-PRO" panose="020F0600000000000000" pitchFamily="50" charset="-128"/>
                <a:ea typeface="HG丸ｺﾞｼｯｸM-PRO" panose="020F0600000000000000" pitchFamily="50" charset="-128"/>
                <a:cs typeface="ＭＳ Ｐゴシック" pitchFamily="50" charset="-128"/>
              </a:rPr>
              <a:t>・委任状（</a:t>
            </a:r>
            <a:r>
              <a:rPr lang="en-US" altLang="ja-JP" sz="1100" u="sng"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100" u="sng" dirty="0" smtClean="0">
                <a:latin typeface="HG丸ｺﾞｼｯｸM-PRO" panose="020F0600000000000000" pitchFamily="50" charset="-128"/>
                <a:ea typeface="HG丸ｺﾞｼｯｸM-PRO" panose="020F0600000000000000" pitchFamily="50" charset="-128"/>
                <a:cs typeface="ＭＳ Ｐゴシック" pitchFamily="50" charset="-128"/>
              </a:rPr>
              <a:t>）</a:t>
            </a:r>
            <a:endParaRPr lang="en-US" altLang="ja-JP" sz="1100" u="sng"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6" name="Rectangle 14"/>
          <p:cNvSpPr>
            <a:spLocks noChangeArrowheads="1"/>
          </p:cNvSpPr>
          <p:nvPr/>
        </p:nvSpPr>
        <p:spPr bwMode="auto">
          <a:xfrm>
            <a:off x="113755" y="77192"/>
            <a:ext cx="6627614" cy="83099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ja-JP" altLang="en-US" sz="2400" b="1" dirty="0" smtClean="0">
                <a:latin typeface="HG丸ｺﾞｼｯｸM-PRO" pitchFamily="50" charset="-128"/>
                <a:ea typeface="HG丸ｺﾞｼｯｸM-PRO" pitchFamily="50" charset="-128"/>
                <a:cs typeface="Times New Roman" pitchFamily="18" charset="0"/>
              </a:rPr>
              <a:t>事前協議</a:t>
            </a:r>
            <a:r>
              <a:rPr kumimoji="1" lang="ja-JP" altLang="en-US" sz="2400" b="1"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から利用料納付までの流れ　</a:t>
            </a:r>
            <a:endParaRPr kumimoji="1" lang="en-US" altLang="ja-JP" sz="2400" b="1"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lang="en-US" altLang="ja-JP" sz="1200" dirty="0" smtClean="0">
              <a:latin typeface="HG丸ｺﾞｼｯｸM-PRO" pitchFamily="50" charset="-128"/>
              <a:ea typeface="HG丸ｺﾞｼｯｸM-PRO" pitchFamily="50" charset="-128"/>
              <a:cs typeface="Times New Roman" pitchFamily="18" charset="0"/>
            </a:endParaRPr>
          </a:p>
          <a:p>
            <a:pPr lvl="0" algn="r" eaLnBrk="0" fontAlgn="base" hangingPunct="0">
              <a:spcBef>
                <a:spcPct val="0"/>
              </a:spcBef>
              <a:spcAft>
                <a:spcPct val="0"/>
              </a:spcAft>
            </a:pPr>
            <a:r>
              <a:rPr lang="ja-JP" altLang="en-US" sz="1200" dirty="0" smtClean="0">
                <a:latin typeface="HG丸ｺﾞｼｯｸM-PRO" pitchFamily="50" charset="-128"/>
                <a:ea typeface="HG丸ｺﾞｼｯｸM-PRO" pitchFamily="50" charset="-128"/>
                <a:cs typeface="Times New Roman" pitchFamily="18" charset="0"/>
              </a:rPr>
              <a:t>令和</a:t>
            </a:r>
            <a:r>
              <a:rPr lang="en-US" altLang="ja-JP" sz="1200" dirty="0">
                <a:latin typeface="HG丸ｺﾞｼｯｸM-PRO" pitchFamily="50" charset="-128"/>
                <a:ea typeface="HG丸ｺﾞｼｯｸM-PRO" pitchFamily="50" charset="-128"/>
                <a:cs typeface="Times New Roman" pitchFamily="18" charset="0"/>
              </a:rPr>
              <a:t>7</a:t>
            </a:r>
            <a:r>
              <a:rPr lang="ja-JP" altLang="en-US" sz="1200" dirty="0" smtClean="0">
                <a:latin typeface="HG丸ｺﾞｼｯｸM-PRO" pitchFamily="50" charset="-128"/>
                <a:ea typeface="HG丸ｺﾞｼｯｸM-PRO" pitchFamily="50" charset="-128"/>
                <a:cs typeface="Times New Roman" pitchFamily="18" charset="0"/>
              </a:rPr>
              <a:t>年</a:t>
            </a:r>
            <a:r>
              <a:rPr lang="en-US" altLang="ja-JP" sz="1200" dirty="0">
                <a:latin typeface="HG丸ｺﾞｼｯｸM-PRO" pitchFamily="50" charset="-128"/>
                <a:ea typeface="HG丸ｺﾞｼｯｸM-PRO" pitchFamily="50" charset="-128"/>
                <a:cs typeface="Times New Roman" pitchFamily="18" charset="0"/>
              </a:rPr>
              <a:t>1</a:t>
            </a:r>
            <a:r>
              <a:rPr lang="ja-JP" altLang="en-US" sz="1200" dirty="0" smtClean="0">
                <a:latin typeface="HG丸ｺﾞｼｯｸM-PRO" pitchFamily="50" charset="-128"/>
                <a:ea typeface="HG丸ｺﾞｼｯｸM-PRO" pitchFamily="50" charset="-128"/>
                <a:cs typeface="Times New Roman" pitchFamily="18" charset="0"/>
              </a:rPr>
              <a:t>月　南区役所維持管理課</a:t>
            </a:r>
            <a:endParaRPr kumimoji="1" lang="ja-JP" altLang="ja-JP" sz="4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8" name="正方形/長方形 7"/>
          <p:cNvSpPr/>
          <p:nvPr/>
        </p:nvSpPr>
        <p:spPr>
          <a:xfrm>
            <a:off x="277117" y="2686417"/>
            <a:ext cx="1841925" cy="523220"/>
          </a:xfrm>
          <a:prstGeom prst="rect">
            <a:avLst/>
          </a:prstGeom>
        </p:spPr>
        <p:txBody>
          <a:bodyPr wrap="square">
            <a:spAutoFit/>
          </a:bodyPr>
          <a:lstStyle/>
          <a:p>
            <a:pPr lvl="0"/>
            <a:r>
              <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使用月の前々月</a:t>
            </a:r>
            <a:endParaRPr lang="en-US" altLang="ja-JP" sz="1400" b="1" u="sng"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最終週の金曜日</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まで</a:t>
            </a:r>
            <a:endPar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1" name="下矢印 10"/>
          <p:cNvSpPr/>
          <p:nvPr/>
        </p:nvSpPr>
        <p:spPr>
          <a:xfrm>
            <a:off x="980728" y="4018070"/>
            <a:ext cx="167492" cy="360040"/>
          </a:xfrm>
          <a:prstGeom prst="down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2089852" y="3776234"/>
            <a:ext cx="4510153" cy="769441"/>
          </a:xfrm>
          <a:prstGeom prst="rect">
            <a:avLst/>
          </a:prstGeom>
        </p:spPr>
        <p:txBody>
          <a:bodyPr wrap="square">
            <a:spAutoFit/>
          </a:bodyPr>
          <a:lstStyle/>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初めて利用する場合・代表者変更があった場合・年度の初めに使用される場合に提出してください。</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u="sng" dirty="0">
                <a:latin typeface="HG丸ｺﾞｼｯｸM-PRO" panose="020F0600000000000000" pitchFamily="50" charset="-128"/>
                <a:ea typeface="HG丸ｺﾞｼｯｸM-PRO" panose="020F0600000000000000" pitchFamily="50" charset="-128"/>
              </a:rPr>
              <a:t>※</a:t>
            </a:r>
            <a:r>
              <a:rPr lang="ja-JP" altLang="en-US" sz="1100" u="sng" dirty="0">
                <a:latin typeface="HG丸ｺﾞｼｯｸM-PRO" panose="020F0600000000000000" pitchFamily="50" charset="-128"/>
                <a:ea typeface="HG丸ｺﾞｼｯｸM-PRO" panose="020F0600000000000000" pitchFamily="50" charset="-128"/>
              </a:rPr>
              <a:t>団体代表者からの委任状があれば，代表者以外の方</a:t>
            </a:r>
            <a:r>
              <a:rPr lang="ja-JP" altLang="en-US" sz="1100" u="sng" dirty="0" smtClean="0">
                <a:latin typeface="HG丸ｺﾞｼｯｸM-PRO" panose="020F0600000000000000" pitchFamily="50" charset="-128"/>
                <a:ea typeface="HG丸ｺﾞｼｯｸM-PRO" panose="020F0600000000000000" pitchFamily="50" charset="-128"/>
              </a:rPr>
              <a:t>が申請行為等</a:t>
            </a:r>
            <a:r>
              <a:rPr lang="ja-JP" altLang="en-US" sz="1100" u="sng" dirty="0">
                <a:latin typeface="HG丸ｺﾞｼｯｸM-PRO" panose="020F0600000000000000" pitchFamily="50" charset="-128"/>
                <a:ea typeface="HG丸ｺﾞｼｯｸM-PRO" panose="020F0600000000000000" pitchFamily="50" charset="-128"/>
              </a:rPr>
              <a:t>を行うことが可能です</a:t>
            </a:r>
            <a:r>
              <a:rPr lang="ja-JP" altLang="en-US" sz="1100" u="sng" dirty="0" smtClean="0">
                <a:latin typeface="HG丸ｺﾞｼｯｸM-PRO" panose="020F0600000000000000" pitchFamily="50" charset="-128"/>
                <a:ea typeface="HG丸ｺﾞｼｯｸM-PRO" panose="020F0600000000000000" pitchFamily="50" charset="-128"/>
              </a:rPr>
              <a:t>。</a:t>
            </a:r>
            <a:endParaRPr lang="en-US" altLang="ja-JP" sz="1100" u="sng" dirty="0">
              <a:latin typeface="HG丸ｺﾞｼｯｸM-PRO" panose="020F0600000000000000" pitchFamily="50" charset="-128"/>
              <a:ea typeface="HG丸ｺﾞｼｯｸM-PRO" panose="020F0600000000000000" pitchFamily="50" charset="-128"/>
            </a:endParaRPr>
          </a:p>
        </p:txBody>
      </p:sp>
      <p:sp>
        <p:nvSpPr>
          <p:cNvPr id="2" name="正方形/長方形 1"/>
          <p:cNvSpPr/>
          <p:nvPr/>
        </p:nvSpPr>
        <p:spPr>
          <a:xfrm>
            <a:off x="277117" y="2407929"/>
            <a:ext cx="1207667" cy="307777"/>
          </a:xfrm>
          <a:prstGeom prst="rect">
            <a:avLst/>
          </a:prstGeom>
        </p:spPr>
        <p:txBody>
          <a:bodyPr wrap="square">
            <a:spAutoFit/>
          </a:bodyPr>
          <a:lstStyle/>
          <a:p>
            <a:pPr lvl="0"/>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①事前協議</a:t>
            </a:r>
            <a:endPar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21" name="正方形/長方形 20"/>
          <p:cNvSpPr/>
          <p:nvPr/>
        </p:nvSpPr>
        <p:spPr>
          <a:xfrm>
            <a:off x="266978" y="1077215"/>
            <a:ext cx="6333028" cy="1107996"/>
          </a:xfrm>
          <a:prstGeom prst="rect">
            <a:avLst/>
          </a:prstGeom>
        </p:spPr>
        <p:txBody>
          <a:bodyPr wrap="square">
            <a:spAutoFit/>
          </a:bodyPr>
          <a:lstStyle/>
          <a:p>
            <a:r>
              <a:rPr lang="ja-JP" altLang="en-US" sz="1100" dirty="0" smtClean="0">
                <a:latin typeface="HG丸ｺﾞｼｯｸM-PRO" panose="020F0600000000000000" pitchFamily="50" charset="-128"/>
                <a:ea typeface="HG丸ｺﾞｼｯｸM-PRO" panose="020F0600000000000000" pitchFamily="50" charset="-128"/>
              </a:rPr>
              <a:t>　公園内は本来，地域住民に一般開放されるべき公共空間であるため，許可を得て利用する場合には，営利目的でなく地域に貢献できる内容であること，使用する期間および範囲が必要最小限であることが必要です。</a:t>
            </a:r>
            <a:endParaRPr lang="en-US" altLang="ja-JP" sz="1100" dirty="0" smtClean="0">
              <a:latin typeface="HG丸ｺﾞｼｯｸM-PRO" panose="020F0600000000000000" pitchFamily="50" charset="-128"/>
              <a:ea typeface="HG丸ｺﾞｼｯｸM-PRO" panose="020F0600000000000000" pitchFamily="50" charset="-128"/>
            </a:endParaRPr>
          </a:p>
          <a:p>
            <a:r>
              <a:rPr lang="ja-JP" altLang="en-US" sz="1100" dirty="0">
                <a:latin typeface="HG丸ｺﾞｼｯｸM-PRO" panose="020F0600000000000000" pitchFamily="50" charset="-128"/>
                <a:ea typeface="HG丸ｺﾞｼｯｸM-PRO" panose="020F0600000000000000" pitchFamily="50" charset="-128"/>
              </a:rPr>
              <a:t>　</a:t>
            </a:r>
            <a:r>
              <a:rPr lang="ja-JP" altLang="en-US" sz="1100" dirty="0" smtClean="0">
                <a:latin typeface="HG丸ｺﾞｼｯｸM-PRO" panose="020F0600000000000000" pitchFamily="50" charset="-128"/>
                <a:ea typeface="HG丸ｺﾞｼｯｸM-PRO" panose="020F0600000000000000" pitchFamily="50" charset="-128"/>
              </a:rPr>
              <a:t>はじめて利用される場合は，団体規約や</a:t>
            </a:r>
            <a:r>
              <a:rPr lang="ja-JP" altLang="en-US" sz="1100" u="sng" dirty="0" smtClean="0">
                <a:latin typeface="HG丸ｺﾞｼｯｸM-PRO" panose="020F0600000000000000" pitchFamily="50" charset="-128"/>
                <a:ea typeface="HG丸ｺﾞｼｯｸM-PRO" panose="020F0600000000000000" pitchFamily="50" charset="-128"/>
              </a:rPr>
              <a:t>役員名簿，事業概要</a:t>
            </a:r>
            <a:r>
              <a:rPr lang="ja-JP" altLang="en-US" sz="1100" dirty="0" smtClean="0">
                <a:latin typeface="HG丸ｺﾞｼｯｸM-PRO" panose="020F0600000000000000" pitchFamily="50" charset="-128"/>
                <a:ea typeface="HG丸ｺﾞｼｯｸM-PRO" panose="020F0600000000000000" pitchFamily="50" charset="-128"/>
              </a:rPr>
              <a:t>等，団体の概要が把握できる資料の準備の上，確約書の提出をお願いいたします。</a:t>
            </a:r>
            <a:endParaRPr lang="en-US" altLang="ja-JP" sz="1100" u="sng" dirty="0" smtClean="0">
              <a:latin typeface="HG丸ｺﾞｼｯｸM-PRO" panose="020F0600000000000000" pitchFamily="50" charset="-128"/>
              <a:ea typeface="HG丸ｺﾞｼｯｸM-PRO" panose="020F0600000000000000" pitchFamily="50" charset="-128"/>
            </a:endParaRPr>
          </a:p>
          <a:p>
            <a:r>
              <a:rPr lang="ja-JP" altLang="en-US" sz="1100" dirty="0">
                <a:latin typeface="HG丸ｺﾞｼｯｸM-PRO" panose="020F0600000000000000" pitchFamily="50" charset="-128"/>
                <a:ea typeface="HG丸ｺﾞｼｯｸM-PRO" panose="020F0600000000000000" pitchFamily="50" charset="-128"/>
              </a:rPr>
              <a:t>　</a:t>
            </a:r>
            <a:endParaRPr lang="ja-JP" altLang="en-US" sz="1100" u="sng" dirty="0">
              <a:latin typeface="HG丸ｺﾞｼｯｸM-PRO" panose="020F0600000000000000" pitchFamily="50" charset="-128"/>
              <a:ea typeface="HG丸ｺﾞｼｯｸM-PRO" panose="020F0600000000000000" pitchFamily="50" charset="-128"/>
            </a:endParaRPr>
          </a:p>
        </p:txBody>
      </p:sp>
      <p:sp>
        <p:nvSpPr>
          <p:cNvPr id="14" name="テキスト ボックス 13"/>
          <p:cNvSpPr txBox="1"/>
          <p:nvPr/>
        </p:nvSpPr>
        <p:spPr>
          <a:xfrm>
            <a:off x="2087878" y="4742922"/>
            <a:ext cx="4510153" cy="523220"/>
          </a:xfrm>
          <a:prstGeom prst="rect">
            <a:avLst/>
          </a:prstGeom>
          <a:noFill/>
          <a:ln>
            <a:solidFill>
              <a:schemeClr val="tx1"/>
            </a:solidFill>
          </a:ln>
        </p:spPr>
        <p:txBody>
          <a:bodyPr wrap="square" rtlCol="0">
            <a:spAutoFit/>
          </a:bodyPr>
          <a:lstStyle/>
          <a:p>
            <a:pPr lvl="0"/>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下記書面を提出してください。</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・抽選申込表</a:t>
            </a:r>
            <a:endParaRPr lang="en-US" altLang="ja-JP" sz="1100" u="sng"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5" name="正方形/長方形 14"/>
          <p:cNvSpPr/>
          <p:nvPr/>
        </p:nvSpPr>
        <p:spPr>
          <a:xfrm>
            <a:off x="275142" y="4857627"/>
            <a:ext cx="1841925" cy="738664"/>
          </a:xfrm>
          <a:prstGeom prst="rect">
            <a:avLst/>
          </a:prstGeom>
        </p:spPr>
        <p:txBody>
          <a:bodyPr wrap="square">
            <a:spAutoFit/>
          </a:bodyPr>
          <a:lstStyle/>
          <a:p>
            <a:pPr lvl="0"/>
            <a:r>
              <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使用月の前々月</a:t>
            </a:r>
            <a:endParaRPr lang="en-US" altLang="ja-JP" sz="1400" b="1" u="sng"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最終週の金曜日</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まで</a:t>
            </a:r>
            <a:endPar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endPar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6" name="正方形/長方形 15"/>
          <p:cNvSpPr/>
          <p:nvPr/>
        </p:nvSpPr>
        <p:spPr>
          <a:xfrm>
            <a:off x="2112440" y="5392409"/>
            <a:ext cx="4510153" cy="769441"/>
          </a:xfrm>
          <a:prstGeom prst="rect">
            <a:avLst/>
          </a:prstGeom>
        </p:spPr>
        <p:txBody>
          <a:bodyPr wrap="square">
            <a:spAutoFit/>
          </a:bodyPr>
          <a:lstStyle/>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電子メール，ＦＡＸ，郵送，窓口受付により提出してください。</a:t>
            </a:r>
            <a:endParaRPr lang="en-US" altLang="ja-JP" sz="1100" dirty="0" smtClean="0">
              <a:latin typeface="HG丸ｺﾞｼｯｸM-PRO" panose="020F0600000000000000" pitchFamily="50" charset="-128"/>
              <a:ea typeface="HG丸ｺﾞｼｯｸM-PRO" panose="020F0600000000000000" pitchFamily="50" charset="-128"/>
            </a:endParaRPr>
          </a:p>
          <a:p>
            <a:r>
              <a:rPr lang="ja-JP" altLang="en-US" sz="1100" dirty="0" smtClean="0">
                <a:latin typeface="HG丸ｺﾞｼｯｸM-PRO" panose="020F0600000000000000" pitchFamily="50" charset="-128"/>
                <a:ea typeface="HG丸ｺﾞｼｯｸM-PRO" panose="020F0600000000000000" pitchFamily="50" charset="-128"/>
              </a:rPr>
              <a:t>　（電話による申し込みはできません）</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公園またはグラウンド毎の指定利用日のうちで，月</a:t>
            </a:r>
            <a:r>
              <a:rPr lang="en-US" altLang="ja-JP" sz="1100" dirty="0" smtClean="0">
                <a:latin typeface="HG丸ｺﾞｼｯｸM-PRO" panose="020F0600000000000000" pitchFamily="50" charset="-128"/>
                <a:ea typeface="HG丸ｺﾞｼｯｸM-PRO" panose="020F0600000000000000" pitchFamily="50" charset="-128"/>
              </a:rPr>
              <a:t>8</a:t>
            </a:r>
            <a:r>
              <a:rPr lang="ja-JP" altLang="en-US" sz="1100" dirty="0" smtClean="0">
                <a:latin typeface="HG丸ｺﾞｼｯｸM-PRO" panose="020F0600000000000000" pitchFamily="50" charset="-128"/>
                <a:ea typeface="HG丸ｺﾞｼｯｸM-PRO" panose="020F0600000000000000" pitchFamily="50" charset="-128"/>
              </a:rPr>
              <a:t>回まで抽選申込可能です。</a:t>
            </a:r>
            <a:endParaRPr lang="ja-JP" altLang="en-US" sz="1100" dirty="0">
              <a:latin typeface="HG丸ｺﾞｼｯｸM-PRO" panose="020F0600000000000000" pitchFamily="50" charset="-128"/>
              <a:ea typeface="HG丸ｺﾞｼｯｸM-PRO" panose="020F0600000000000000" pitchFamily="50" charset="-128"/>
            </a:endParaRPr>
          </a:p>
        </p:txBody>
      </p:sp>
      <p:sp>
        <p:nvSpPr>
          <p:cNvPr id="17" name="正方形/長方形 16"/>
          <p:cNvSpPr/>
          <p:nvPr/>
        </p:nvSpPr>
        <p:spPr>
          <a:xfrm>
            <a:off x="275142" y="4614764"/>
            <a:ext cx="1082348" cy="307777"/>
          </a:xfrm>
          <a:prstGeom prst="rect">
            <a:avLst/>
          </a:prstGeom>
        </p:spPr>
        <p:txBody>
          <a:bodyPr wrap="none">
            <a:spAutoFit/>
          </a:bodyPr>
          <a:lstStyle/>
          <a:p>
            <a:pPr lvl="0"/>
            <a:r>
              <a:rPr lang="ja-JP" altLang="en-US" sz="1400" b="1" dirty="0">
                <a:latin typeface="HG丸ｺﾞｼｯｸM-PRO" panose="020F0600000000000000" pitchFamily="50" charset="-128"/>
                <a:ea typeface="HG丸ｺﾞｼｯｸM-PRO" panose="020F0600000000000000" pitchFamily="50" charset="-128"/>
                <a:cs typeface="ＭＳ Ｐゴシック" pitchFamily="50" charset="-128"/>
              </a:rPr>
              <a:t>②</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抽選申込</a:t>
            </a:r>
            <a:endPar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9" name="正方形/長方形 18"/>
          <p:cNvSpPr/>
          <p:nvPr/>
        </p:nvSpPr>
        <p:spPr>
          <a:xfrm>
            <a:off x="2087878" y="6268731"/>
            <a:ext cx="4495530" cy="523220"/>
          </a:xfrm>
          <a:prstGeom prst="rect">
            <a:avLst/>
          </a:prstGeom>
        </p:spPr>
        <p:txBody>
          <a:bodyPr wrap="square">
            <a:spAutoFit/>
          </a:bodyPr>
          <a:lstStyle/>
          <a:p>
            <a:pPr lvl="0"/>
            <a:r>
              <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抽選（</a:t>
            </a:r>
            <a:r>
              <a:rPr lang="ja-JP" altLang="en-US"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抽選申込締切後の直近の水曜日</a:t>
            </a:r>
            <a:r>
              <a:rPr lang="en-US" altLang="ja-JP"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10</a:t>
            </a:r>
            <a:r>
              <a:rPr lang="ja-JP" altLang="en-US"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時）後，窓口掲示。市ＨＰは抽選翌日</a:t>
            </a:r>
            <a:r>
              <a:rPr lang="en-US" altLang="ja-JP"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10</a:t>
            </a:r>
            <a:r>
              <a:rPr lang="ja-JP" altLang="en-US"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時掲示。</a:t>
            </a:r>
            <a:endPar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22" name="正方形/長方形 21"/>
          <p:cNvSpPr/>
          <p:nvPr/>
        </p:nvSpPr>
        <p:spPr>
          <a:xfrm>
            <a:off x="285038" y="6275328"/>
            <a:ext cx="1441420" cy="523220"/>
          </a:xfrm>
          <a:prstGeom prst="rect">
            <a:avLst/>
          </a:prstGeom>
        </p:spPr>
        <p:txBody>
          <a:bodyPr wrap="none">
            <a:spAutoFit/>
          </a:bodyPr>
          <a:lstStyle/>
          <a:p>
            <a:pPr lvl="0"/>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③抽選結果公表</a:t>
            </a:r>
            <a:endPar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b="1" dirty="0">
                <a:latin typeface="HG丸ｺﾞｼｯｸM-PRO" panose="020F0600000000000000" pitchFamily="50" charset="-128"/>
                <a:ea typeface="HG丸ｺﾞｼｯｸM-PRO" panose="020F0600000000000000" pitchFamily="50" charset="-128"/>
                <a:cs typeface="ＭＳ Ｐゴシック" pitchFamily="50" charset="-128"/>
              </a:rPr>
              <a:t>　</a:t>
            </a:r>
            <a:endPar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23" name="下矢印 22"/>
          <p:cNvSpPr/>
          <p:nvPr/>
        </p:nvSpPr>
        <p:spPr>
          <a:xfrm>
            <a:off x="978749" y="5785515"/>
            <a:ext cx="167492" cy="360040"/>
          </a:xfrm>
          <a:prstGeom prst="down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354313" y="7430618"/>
            <a:ext cx="1841925" cy="523220"/>
          </a:xfrm>
          <a:prstGeom prst="rect">
            <a:avLst/>
          </a:prstGeom>
        </p:spPr>
        <p:txBody>
          <a:bodyPr wrap="square">
            <a:spAutoFit/>
          </a:bodyPr>
          <a:lstStyle/>
          <a:p>
            <a:pPr lvl="0"/>
            <a:r>
              <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抽選日の翌週の</a:t>
            </a:r>
            <a:endParaRPr lang="en-US" altLang="ja-JP" sz="1400" b="1" u="sng"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金曜日</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まで</a:t>
            </a:r>
            <a:endPar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27" name="正方形/長方形 26"/>
          <p:cNvSpPr/>
          <p:nvPr/>
        </p:nvSpPr>
        <p:spPr>
          <a:xfrm>
            <a:off x="308788" y="7081739"/>
            <a:ext cx="1620957" cy="307777"/>
          </a:xfrm>
          <a:prstGeom prst="rect">
            <a:avLst/>
          </a:prstGeom>
        </p:spPr>
        <p:txBody>
          <a:bodyPr wrap="none">
            <a:spAutoFit/>
          </a:bodyPr>
          <a:lstStyle/>
          <a:p>
            <a:pPr lvl="0"/>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④抽選分利用申請</a:t>
            </a:r>
            <a:endPar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28" name="下矢印 27"/>
          <p:cNvSpPr/>
          <p:nvPr/>
        </p:nvSpPr>
        <p:spPr>
          <a:xfrm>
            <a:off x="975445" y="6578248"/>
            <a:ext cx="167492" cy="360040"/>
          </a:xfrm>
          <a:prstGeom prst="down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2073255" y="7144920"/>
            <a:ext cx="4510153" cy="861774"/>
          </a:xfrm>
          <a:prstGeom prst="rect">
            <a:avLst/>
          </a:prstGeom>
          <a:noFill/>
          <a:ln>
            <a:solidFill>
              <a:schemeClr val="tx1"/>
            </a:solidFill>
          </a:ln>
        </p:spPr>
        <p:txBody>
          <a:bodyPr wrap="square" rtlCol="0">
            <a:spAutoFit/>
          </a:bodyPr>
          <a:lstStyle/>
          <a:p>
            <a:pPr lvl="0"/>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下記書面を提出してください。</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・公園内行為許可申請書（様式第</a:t>
            </a:r>
            <a:r>
              <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rPr>
              <a:t>1</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号）</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　 ・使用範囲を</a:t>
            </a:r>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図示</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した公園図面</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　</a:t>
            </a:r>
            <a:endParaRPr lang="en-US" altLang="ja-JP" sz="1100" u="sng"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20" name="正方形/長方形 19"/>
          <p:cNvSpPr/>
          <p:nvPr/>
        </p:nvSpPr>
        <p:spPr>
          <a:xfrm>
            <a:off x="2098586" y="8133628"/>
            <a:ext cx="4510153" cy="769441"/>
          </a:xfrm>
          <a:prstGeom prst="rect">
            <a:avLst/>
          </a:prstGeom>
        </p:spPr>
        <p:txBody>
          <a:bodyPr wrap="square">
            <a:spAutoFit/>
          </a:bodyPr>
          <a:lstStyle/>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電子メール，ＦＡＸ，郵送，窓口受付により提出してください。</a:t>
            </a:r>
            <a:endParaRPr lang="en-US" altLang="ja-JP" sz="1100" dirty="0" smtClean="0">
              <a:latin typeface="HG丸ｺﾞｼｯｸM-PRO" panose="020F0600000000000000" pitchFamily="50" charset="-128"/>
              <a:ea typeface="HG丸ｺﾞｼｯｸM-PRO" panose="020F0600000000000000" pitchFamily="50" charset="-128"/>
            </a:endParaRPr>
          </a:p>
          <a:p>
            <a:r>
              <a:rPr lang="ja-JP" altLang="en-US" sz="1100" dirty="0" smtClean="0">
                <a:latin typeface="HG丸ｺﾞｼｯｸM-PRO" panose="020F0600000000000000" pitchFamily="50" charset="-128"/>
                <a:ea typeface="HG丸ｺﾞｼｯｸM-PRO" panose="020F0600000000000000" pitchFamily="50" charset="-128"/>
              </a:rPr>
              <a:t>　（電話による</a:t>
            </a:r>
            <a:r>
              <a:rPr lang="ja-JP" altLang="en-US" sz="1100" dirty="0">
                <a:latin typeface="HG丸ｺﾞｼｯｸM-PRO" panose="020F0600000000000000" pitchFamily="50" charset="-128"/>
                <a:ea typeface="HG丸ｺﾞｼｯｸM-PRO" panose="020F0600000000000000" pitchFamily="50" charset="-128"/>
              </a:rPr>
              <a:t>申請</a:t>
            </a:r>
            <a:r>
              <a:rPr lang="ja-JP" altLang="en-US" sz="1100" dirty="0" smtClean="0">
                <a:latin typeface="HG丸ｺﾞｼｯｸM-PRO" panose="020F0600000000000000" pitchFamily="50" charset="-128"/>
                <a:ea typeface="HG丸ｺﾞｼｯｸM-PRO" panose="020F0600000000000000" pitchFamily="50" charset="-128"/>
              </a:rPr>
              <a:t>はできません）</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抽選日の翌週の金曜日（閉庁日の場合は翌開庁日）までに未申請の場合はキャンセル扱いになりますので，ご注意ください。</a:t>
            </a:r>
            <a:endParaRPr lang="ja-JP" altLang="en-US" sz="11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552182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089853" y="2024451"/>
            <a:ext cx="4510153" cy="1323439"/>
          </a:xfrm>
          <a:prstGeom prst="rect">
            <a:avLst/>
          </a:prstGeom>
          <a:noFill/>
          <a:ln>
            <a:solidFill>
              <a:schemeClr val="tx1"/>
            </a:solidFill>
          </a:ln>
        </p:spPr>
        <p:txBody>
          <a:bodyPr wrap="square" rtlCol="0">
            <a:spAutoFit/>
          </a:bodyPr>
          <a:lstStyle/>
          <a:p>
            <a:pPr lvl="0"/>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公園係窓口にて納付書受取</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　↓</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南区役所内銀行にて現金納付</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　　↓</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公園係窓口にて領収書を提示</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　　↓</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許可書受取</a:t>
            </a:r>
            <a:endParaRPr lang="en-US" altLang="ja-JP" sz="1000" dirty="0" smtClean="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3" name="正方形/長方形 2"/>
          <p:cNvSpPr/>
          <p:nvPr/>
        </p:nvSpPr>
        <p:spPr>
          <a:xfrm>
            <a:off x="279026" y="2457347"/>
            <a:ext cx="1738389" cy="523220"/>
          </a:xfrm>
          <a:prstGeom prst="rect">
            <a:avLst/>
          </a:prstGeom>
        </p:spPr>
        <p:txBody>
          <a:bodyPr wrap="square">
            <a:spAutoFit/>
          </a:bodyPr>
          <a:lstStyle/>
          <a:p>
            <a:pPr lvl="0"/>
            <a:r>
              <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当日の１５</a:t>
            </a:r>
            <a:r>
              <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３０までに</a:t>
            </a:r>
            <a:endPar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4" name="正方形/長方形 3"/>
          <p:cNvSpPr/>
          <p:nvPr/>
        </p:nvSpPr>
        <p:spPr>
          <a:xfrm>
            <a:off x="275222" y="1973959"/>
            <a:ext cx="1441420" cy="523220"/>
          </a:xfrm>
          <a:prstGeom prst="rect">
            <a:avLst/>
          </a:prstGeom>
        </p:spPr>
        <p:txBody>
          <a:bodyPr wrap="none">
            <a:spAutoFit/>
          </a:bodyPr>
          <a:lstStyle/>
          <a:p>
            <a:pPr lvl="0"/>
            <a:r>
              <a:rPr lang="ja-JP" altLang="en-US" sz="1400" b="1" dirty="0">
                <a:latin typeface="HG丸ｺﾞｼｯｸM-PRO" panose="020F0600000000000000" pitchFamily="50" charset="-128"/>
                <a:ea typeface="HG丸ｺﾞｼｯｸM-PRO" panose="020F0600000000000000" pitchFamily="50" charset="-128"/>
                <a:cs typeface="ＭＳ Ｐゴシック" pitchFamily="50" charset="-128"/>
              </a:rPr>
              <a:t>⑥</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利用料</a:t>
            </a:r>
            <a:r>
              <a:rPr lang="ja-JP" altLang="en-US" sz="1400" b="1" dirty="0">
                <a:latin typeface="HG丸ｺﾞｼｯｸM-PRO" panose="020F0600000000000000" pitchFamily="50" charset="-128"/>
                <a:ea typeface="HG丸ｺﾞｼｯｸM-PRO" panose="020F0600000000000000" pitchFamily="50" charset="-128"/>
                <a:cs typeface="ＭＳ Ｐゴシック" pitchFamily="50" charset="-128"/>
              </a:rPr>
              <a:t>の</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納付</a:t>
            </a:r>
            <a:endPar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b="1" dirty="0">
                <a:latin typeface="HG丸ｺﾞｼｯｸM-PRO" panose="020F0600000000000000" pitchFamily="50" charset="-128"/>
                <a:ea typeface="HG丸ｺﾞｼｯｸM-PRO" panose="020F0600000000000000" pitchFamily="50" charset="-128"/>
                <a:cs typeface="ＭＳ Ｐゴシック" pitchFamily="50" charset="-128"/>
              </a:rPr>
              <a:t>許可書の交付</a:t>
            </a:r>
            <a:endPar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5" name="正方形/長方形 4"/>
          <p:cNvSpPr/>
          <p:nvPr/>
        </p:nvSpPr>
        <p:spPr>
          <a:xfrm>
            <a:off x="2108903" y="3354885"/>
            <a:ext cx="4500231" cy="938719"/>
          </a:xfrm>
          <a:prstGeom prst="rect">
            <a:avLst/>
          </a:prstGeom>
        </p:spPr>
        <p:txBody>
          <a:bodyPr wrap="square">
            <a:spAutoFit/>
          </a:bodyPr>
          <a:lstStyle/>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手続きを行っていただく銀行の窓口は１６</a:t>
            </a:r>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００までです。</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納付が遅れますと，次回以降，利用申請をお受けできないことがあります。</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使用日が区役所の閉庁日である場合には，直前の開庁日が納付期限となります。</a:t>
            </a:r>
            <a:endParaRPr lang="ja-JP" altLang="en-US" sz="1100" dirty="0">
              <a:latin typeface="HG丸ｺﾞｼｯｸM-PRO" panose="020F0600000000000000" pitchFamily="50" charset="-128"/>
              <a:ea typeface="HG丸ｺﾞｼｯｸM-PRO" panose="020F0600000000000000" pitchFamily="50" charset="-128"/>
            </a:endParaRPr>
          </a:p>
        </p:txBody>
      </p:sp>
      <p:sp>
        <p:nvSpPr>
          <p:cNvPr id="6" name="テキスト ボックス 5"/>
          <p:cNvSpPr txBox="1"/>
          <p:nvPr/>
        </p:nvSpPr>
        <p:spPr>
          <a:xfrm>
            <a:off x="2089853" y="323528"/>
            <a:ext cx="4510153" cy="692497"/>
          </a:xfrm>
          <a:prstGeom prst="rect">
            <a:avLst/>
          </a:prstGeom>
          <a:noFill/>
          <a:ln>
            <a:solidFill>
              <a:schemeClr val="tx1"/>
            </a:solidFill>
          </a:ln>
        </p:spPr>
        <p:txBody>
          <a:bodyPr wrap="square" rtlCol="0">
            <a:spAutoFit/>
          </a:bodyPr>
          <a:lstStyle/>
          <a:p>
            <a:pPr lvl="0"/>
            <a:r>
              <a:rPr lang="ja-JP" altLang="en-US" sz="14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下記書面を提出してください。</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4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・公園内行為許可申請書（様式第</a:t>
            </a:r>
            <a:r>
              <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rPr>
              <a:t>1</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号）</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1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100" dirty="0" smtClean="0">
                <a:latin typeface="HG丸ｺﾞｼｯｸM-PRO" panose="020F0600000000000000" pitchFamily="50" charset="-128"/>
                <a:ea typeface="HG丸ｺﾞｼｯｸM-PRO" panose="020F0600000000000000" pitchFamily="50" charset="-128"/>
                <a:cs typeface="ＭＳ Ｐゴシック" pitchFamily="50" charset="-128"/>
              </a:rPr>
              <a:t>　 ・使用範囲を図示した公園図面</a:t>
            </a:r>
            <a:endParaRPr lang="en-US" altLang="ja-JP" sz="1100" dirty="0" smtClean="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7" name="正方形/長方形 6"/>
          <p:cNvSpPr/>
          <p:nvPr/>
        </p:nvSpPr>
        <p:spPr>
          <a:xfrm>
            <a:off x="277117" y="604483"/>
            <a:ext cx="1841925" cy="738664"/>
          </a:xfrm>
          <a:prstGeom prst="rect">
            <a:avLst/>
          </a:prstGeom>
        </p:spPr>
        <p:txBody>
          <a:bodyPr wrap="square">
            <a:spAutoFit/>
          </a:bodyPr>
          <a:lstStyle/>
          <a:p>
            <a:pPr lvl="0"/>
            <a:r>
              <a:rPr lang="en-US" altLang="ja-JP" sz="1400" b="1"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使用月の前月</a:t>
            </a:r>
            <a:r>
              <a:rPr lang="en-US" altLang="ja-JP"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1</a:t>
            </a:r>
            <a:r>
              <a:rPr lang="ja-JP" altLang="en-US" sz="1400" b="1" u="sng" dirty="0" smtClean="0">
                <a:latin typeface="HG丸ｺﾞｼｯｸM-PRO" panose="020F0600000000000000" pitchFamily="50" charset="-128"/>
                <a:ea typeface="HG丸ｺﾞｼｯｸM-PRO" panose="020F0600000000000000" pitchFamily="50" charset="-128"/>
                <a:cs typeface="ＭＳ Ｐゴシック" pitchFamily="50" charset="-128"/>
              </a:rPr>
              <a:t>日</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～利用１週間前</a:t>
            </a:r>
            <a:r>
              <a:rPr lang="ja-JP" altLang="en-US" sz="1400" b="1" dirty="0">
                <a:latin typeface="HG丸ｺﾞｼｯｸM-PRO" panose="020F0600000000000000" pitchFamily="50" charset="-128"/>
                <a:ea typeface="HG丸ｺﾞｼｯｸM-PRO" panose="020F0600000000000000" pitchFamily="50" charset="-128"/>
                <a:cs typeface="ＭＳ Ｐゴシック" pitchFamily="50" charset="-128"/>
              </a:rPr>
              <a:t>までに</a:t>
            </a:r>
            <a:endPar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8" name="下矢印 7"/>
          <p:cNvSpPr/>
          <p:nvPr/>
        </p:nvSpPr>
        <p:spPr>
          <a:xfrm>
            <a:off x="980728" y="1449251"/>
            <a:ext cx="167492" cy="360040"/>
          </a:xfrm>
          <a:prstGeom prst="downArrow">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277117" y="325995"/>
            <a:ext cx="1620957" cy="307777"/>
          </a:xfrm>
          <a:prstGeom prst="rect">
            <a:avLst/>
          </a:prstGeom>
        </p:spPr>
        <p:txBody>
          <a:bodyPr wrap="none">
            <a:spAutoFit/>
          </a:bodyPr>
          <a:lstStyle/>
          <a:p>
            <a:pPr lvl="0"/>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⑤先着順利用申請</a:t>
            </a:r>
            <a:endPar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0" name="正方形/長方形 9"/>
          <p:cNvSpPr/>
          <p:nvPr/>
        </p:nvSpPr>
        <p:spPr>
          <a:xfrm>
            <a:off x="2089374" y="1128589"/>
            <a:ext cx="4510153" cy="938719"/>
          </a:xfrm>
          <a:prstGeom prst="rect">
            <a:avLst/>
          </a:prstGeom>
        </p:spPr>
        <p:txBody>
          <a:bodyPr wrap="square">
            <a:spAutoFit/>
          </a:bodyPr>
          <a:lstStyle/>
          <a:p>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「③抽選結果公表」までは，抽選申込がない日・利用枠（午前または午後）について受付可能です。</a:t>
            </a:r>
            <a:endParaRPr lang="en-US" altLang="ja-JP" sz="1100" dirty="0" smtClean="0">
              <a:latin typeface="HG丸ｺﾞｼｯｸM-PRO" panose="020F0600000000000000" pitchFamily="50" charset="-128"/>
              <a:ea typeface="HG丸ｺﾞｼｯｸM-PRO" panose="020F0600000000000000" pitchFamily="50" charset="-128"/>
            </a:endParaRPr>
          </a:p>
          <a:p>
            <a:r>
              <a:rPr lang="en-US" altLang="ja-JP" sz="1100" dirty="0">
                <a:latin typeface="HG丸ｺﾞｼｯｸM-PRO" panose="020F0600000000000000" pitchFamily="50" charset="-128"/>
                <a:ea typeface="HG丸ｺﾞｼｯｸM-PRO" panose="020F0600000000000000" pitchFamily="50" charset="-128"/>
              </a:rPr>
              <a:t>※</a:t>
            </a:r>
            <a:r>
              <a:rPr lang="ja-JP" altLang="en-US" sz="1100" dirty="0">
                <a:latin typeface="HG丸ｺﾞｼｯｸM-PRO" panose="020F0600000000000000" pitchFamily="50" charset="-128"/>
                <a:ea typeface="HG丸ｺﾞｼｯｸM-PRO" panose="020F0600000000000000" pitchFamily="50" charset="-128"/>
              </a:rPr>
              <a:t>電子メール，ＦＡＸ，郵送，窓口受付により提出してください。</a:t>
            </a:r>
            <a:endParaRPr lang="en-US" altLang="ja-JP" sz="1100" dirty="0">
              <a:latin typeface="HG丸ｺﾞｼｯｸM-PRO" panose="020F0600000000000000" pitchFamily="50" charset="-128"/>
              <a:ea typeface="HG丸ｺﾞｼｯｸM-PRO" panose="020F0600000000000000" pitchFamily="50" charset="-128"/>
            </a:endParaRPr>
          </a:p>
          <a:p>
            <a:r>
              <a:rPr lang="ja-JP" altLang="en-US" sz="1100" dirty="0">
                <a:latin typeface="HG丸ｺﾞｼｯｸM-PRO" panose="020F0600000000000000" pitchFamily="50" charset="-128"/>
                <a:ea typeface="HG丸ｺﾞｼｯｸM-PRO" panose="020F0600000000000000" pitchFamily="50" charset="-128"/>
              </a:rPr>
              <a:t>　（電話による申請はできません）</a:t>
            </a:r>
            <a:endParaRPr lang="en-US" altLang="ja-JP" sz="1100" dirty="0">
              <a:latin typeface="HG丸ｺﾞｼｯｸM-PRO" panose="020F0600000000000000" pitchFamily="50" charset="-128"/>
              <a:ea typeface="HG丸ｺﾞｼｯｸM-PRO" panose="020F0600000000000000" pitchFamily="50" charset="-128"/>
            </a:endParaRPr>
          </a:p>
          <a:p>
            <a:endParaRPr lang="ja-JP" altLang="en-US" sz="1100" dirty="0">
              <a:latin typeface="HG丸ｺﾞｼｯｸM-PRO" panose="020F0600000000000000" pitchFamily="50" charset="-128"/>
              <a:ea typeface="HG丸ｺﾞｼｯｸM-PRO" panose="020F0600000000000000" pitchFamily="50" charset="-128"/>
            </a:endParaRPr>
          </a:p>
        </p:txBody>
      </p:sp>
      <p:sp>
        <p:nvSpPr>
          <p:cNvPr id="11" name="正方形/長方形 10"/>
          <p:cNvSpPr/>
          <p:nvPr/>
        </p:nvSpPr>
        <p:spPr>
          <a:xfrm>
            <a:off x="266978" y="4459648"/>
            <a:ext cx="6474390" cy="600164"/>
          </a:xfrm>
          <a:prstGeom prst="rect">
            <a:avLst/>
          </a:prstGeom>
        </p:spPr>
        <p:txBody>
          <a:bodyPr wrap="square">
            <a:spAutoFit/>
          </a:bodyPr>
          <a:lstStyle/>
          <a:p>
            <a:r>
              <a:rPr lang="ja-JP" altLang="en-US" sz="1100" dirty="0" smtClean="0">
                <a:latin typeface="HG丸ｺﾞｼｯｸM-PRO" panose="020F0600000000000000" pitchFamily="50" charset="-128"/>
                <a:ea typeface="HG丸ｺﾞｼｯｸM-PRO" panose="020F0600000000000000" pitchFamily="50" charset="-128"/>
              </a:rPr>
              <a:t>　</a:t>
            </a:r>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「⑥利用料の納付」を除き，各提出期限日が閉庁日の場合は翌開庁日まで受付可能です。</a:t>
            </a:r>
            <a:endParaRPr lang="en-US" altLang="ja-JP" sz="1100" dirty="0" smtClean="0">
              <a:latin typeface="HG丸ｺﾞｼｯｸM-PRO" panose="020F0600000000000000" pitchFamily="50" charset="-128"/>
              <a:ea typeface="HG丸ｺﾞｼｯｸM-PRO" panose="020F0600000000000000" pitchFamily="50" charset="-128"/>
            </a:endParaRPr>
          </a:p>
          <a:p>
            <a:r>
              <a:rPr lang="ja-JP" altLang="en-US" sz="1100" dirty="0">
                <a:latin typeface="HG丸ｺﾞｼｯｸM-PRO" panose="020F0600000000000000" pitchFamily="50" charset="-128"/>
                <a:ea typeface="HG丸ｺﾞｼｯｸM-PRO" panose="020F0600000000000000" pitchFamily="50" charset="-128"/>
              </a:rPr>
              <a:t>　</a:t>
            </a:r>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u="sng" dirty="0" smtClean="0">
                <a:latin typeface="HG丸ｺﾞｼｯｸM-PRO" panose="020F0600000000000000" pitchFamily="50" charset="-128"/>
                <a:ea typeface="HG丸ｺﾞｼｯｸM-PRO" panose="020F0600000000000000" pitchFamily="50" charset="-128"/>
              </a:rPr>
              <a:t>すべての提出書類</a:t>
            </a:r>
            <a:r>
              <a:rPr lang="ja-JP" altLang="en-US" sz="1100" u="sng" dirty="0">
                <a:latin typeface="HG丸ｺﾞｼｯｸM-PRO" panose="020F0600000000000000" pitchFamily="50" charset="-128"/>
                <a:ea typeface="HG丸ｺﾞｼｯｸM-PRO" panose="020F0600000000000000" pitchFamily="50" charset="-128"/>
              </a:rPr>
              <a:t>で</a:t>
            </a:r>
            <a:r>
              <a:rPr lang="ja-JP" altLang="en-US" sz="1100" u="sng" dirty="0" smtClean="0">
                <a:latin typeface="HG丸ｺﾞｼｯｸM-PRO" panose="020F0600000000000000" pitchFamily="50" charset="-128"/>
                <a:ea typeface="HG丸ｺﾞｼｯｸM-PRO" panose="020F0600000000000000" pitchFamily="50" charset="-128"/>
              </a:rPr>
              <a:t>押印は不要です。</a:t>
            </a:r>
            <a:endParaRPr lang="en-US" altLang="ja-JP" sz="1100" u="sng" dirty="0" smtClean="0">
              <a:latin typeface="HG丸ｺﾞｼｯｸM-PRO" panose="020F0600000000000000" pitchFamily="50" charset="-128"/>
              <a:ea typeface="HG丸ｺﾞｼｯｸM-PRO" panose="020F0600000000000000" pitchFamily="50" charset="-128"/>
            </a:endParaRPr>
          </a:p>
          <a:p>
            <a:r>
              <a:rPr lang="ja-JP" altLang="en-US" sz="1100" dirty="0">
                <a:latin typeface="HG丸ｺﾞｼｯｸM-PRO" panose="020F0600000000000000" pitchFamily="50" charset="-128"/>
                <a:ea typeface="HG丸ｺﾞｼｯｸM-PRO" panose="020F0600000000000000" pitchFamily="50" charset="-128"/>
              </a:rPr>
              <a:t>　</a:t>
            </a:r>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u="sng" dirty="0" smtClean="0">
                <a:latin typeface="HG丸ｺﾞｼｯｸM-PRO" panose="020F0600000000000000" pitchFamily="50" charset="-128"/>
                <a:ea typeface="HG丸ｺﾞｼｯｸM-PRO" panose="020F0600000000000000" pitchFamily="50" charset="-128"/>
              </a:rPr>
              <a:t>毎月抽選日の翌日に，翌月の抽選結果（団体名を含む）を市ホームページで公表します。</a:t>
            </a:r>
            <a:endParaRPr lang="ja-JP" altLang="en-US" sz="1100" u="sng" dirty="0">
              <a:latin typeface="HG丸ｺﾞｼｯｸM-PRO" panose="020F0600000000000000" pitchFamily="50" charset="-128"/>
              <a:ea typeface="HG丸ｺﾞｼｯｸM-PRO" panose="020F0600000000000000" pitchFamily="50" charset="-128"/>
            </a:endParaRPr>
          </a:p>
        </p:txBody>
      </p:sp>
      <p:sp>
        <p:nvSpPr>
          <p:cNvPr id="12" name="正方形/長方形 11"/>
          <p:cNvSpPr/>
          <p:nvPr/>
        </p:nvSpPr>
        <p:spPr>
          <a:xfrm>
            <a:off x="322642" y="4149588"/>
            <a:ext cx="1082348" cy="307777"/>
          </a:xfrm>
          <a:prstGeom prst="rect">
            <a:avLst/>
          </a:prstGeom>
        </p:spPr>
        <p:txBody>
          <a:bodyPr wrap="none">
            <a:spAutoFit/>
          </a:bodyPr>
          <a:lstStyle/>
          <a:p>
            <a:pPr lvl="0"/>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★注意事項</a:t>
            </a:r>
            <a:endPar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3" name="正方形/長方形 12"/>
          <p:cNvSpPr/>
          <p:nvPr/>
        </p:nvSpPr>
        <p:spPr>
          <a:xfrm>
            <a:off x="322642" y="5020617"/>
            <a:ext cx="3550972" cy="307777"/>
          </a:xfrm>
          <a:prstGeom prst="rect">
            <a:avLst/>
          </a:prstGeom>
        </p:spPr>
        <p:txBody>
          <a:bodyPr wrap="square">
            <a:spAutoFit/>
          </a:bodyPr>
          <a:lstStyle/>
          <a:p>
            <a:pPr lvl="0"/>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★令和</a:t>
            </a:r>
            <a:r>
              <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rPr>
              <a:t>7</a:t>
            </a:r>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年度利用　申し込みスケジュール</a:t>
            </a:r>
            <a:endPar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8" name="正方形/長方形 17"/>
          <p:cNvSpPr/>
          <p:nvPr/>
        </p:nvSpPr>
        <p:spPr>
          <a:xfrm>
            <a:off x="291683" y="7717031"/>
            <a:ext cx="5561501" cy="261610"/>
          </a:xfrm>
          <a:prstGeom prst="rect">
            <a:avLst/>
          </a:prstGeom>
        </p:spPr>
        <p:txBody>
          <a:bodyPr wrap="square">
            <a:spAutoFit/>
          </a:bodyPr>
          <a:lstStyle/>
          <a:p>
            <a:r>
              <a:rPr lang="ja-JP" altLang="en-US" sz="1100" dirty="0" smtClean="0">
                <a:latin typeface="HG丸ｺﾞｼｯｸM-PRO" panose="020F0600000000000000" pitchFamily="50" charset="-128"/>
                <a:ea typeface="HG丸ｺﾞｼｯｸM-PRO" panose="020F0600000000000000" pitchFamily="50" charset="-128"/>
              </a:rPr>
              <a:t>　</a:t>
            </a:r>
            <a:r>
              <a:rPr lang="en-US" altLang="ja-JP" sz="1100" dirty="0" smtClean="0">
                <a:latin typeface="HG丸ｺﾞｼｯｸM-PRO" panose="020F0600000000000000" pitchFamily="50" charset="-128"/>
                <a:ea typeface="HG丸ｺﾞｼｯｸM-PRO" panose="020F0600000000000000" pitchFamily="50" charset="-128"/>
              </a:rPr>
              <a:t>※</a:t>
            </a:r>
            <a:r>
              <a:rPr lang="ja-JP" altLang="en-US" sz="1100" dirty="0" smtClean="0">
                <a:latin typeface="HG丸ｺﾞｼｯｸM-PRO" panose="020F0600000000000000" pitchFamily="50" charset="-128"/>
                <a:ea typeface="HG丸ｺﾞｼｯｸM-PRO" panose="020F0600000000000000" pitchFamily="50" charset="-128"/>
              </a:rPr>
              <a:t>災害等やむを得ない事情によりスケジュール</a:t>
            </a:r>
            <a:r>
              <a:rPr lang="ja-JP" altLang="en-US" sz="1100" dirty="0">
                <a:latin typeface="HG丸ｺﾞｼｯｸM-PRO" panose="020F0600000000000000" pitchFamily="50" charset="-128"/>
                <a:ea typeface="HG丸ｺﾞｼｯｸM-PRO" panose="020F0600000000000000" pitchFamily="50" charset="-128"/>
              </a:rPr>
              <a:t>を</a:t>
            </a:r>
            <a:r>
              <a:rPr lang="ja-JP" altLang="en-US" sz="1100" dirty="0" smtClean="0">
                <a:latin typeface="HG丸ｺﾞｼｯｸM-PRO" panose="020F0600000000000000" pitchFamily="50" charset="-128"/>
                <a:ea typeface="HG丸ｺﾞｼｯｸM-PRO" panose="020F0600000000000000" pitchFamily="50" charset="-128"/>
              </a:rPr>
              <a:t>変更する場合があります。</a:t>
            </a:r>
            <a:endParaRPr lang="ja-JP" altLang="en-US" sz="1100" u="sng" dirty="0">
              <a:latin typeface="HG丸ｺﾞｼｯｸM-PRO" panose="020F0600000000000000" pitchFamily="50" charset="-128"/>
              <a:ea typeface="HG丸ｺﾞｼｯｸM-PRO" panose="020F0600000000000000" pitchFamily="50" charset="-128"/>
            </a:endParaRPr>
          </a:p>
        </p:txBody>
      </p:sp>
      <p:sp>
        <p:nvSpPr>
          <p:cNvPr id="16" name="正方形/長方形 15"/>
          <p:cNvSpPr/>
          <p:nvPr/>
        </p:nvSpPr>
        <p:spPr>
          <a:xfrm>
            <a:off x="342900" y="8004465"/>
            <a:ext cx="2159566" cy="307777"/>
          </a:xfrm>
          <a:prstGeom prst="rect">
            <a:avLst/>
          </a:prstGeom>
        </p:spPr>
        <p:txBody>
          <a:bodyPr wrap="none">
            <a:spAutoFit/>
          </a:bodyPr>
          <a:lstStyle/>
          <a:p>
            <a:pPr lvl="0"/>
            <a:r>
              <a:rPr lang="ja-JP" altLang="en-US" sz="1400" b="1" dirty="0" smtClean="0">
                <a:latin typeface="HG丸ｺﾞｼｯｸM-PRO" panose="020F0600000000000000" pitchFamily="50" charset="-128"/>
                <a:ea typeface="HG丸ｺﾞｼｯｸM-PRO" panose="020F0600000000000000" pitchFamily="50" charset="-128"/>
                <a:cs typeface="ＭＳ Ｐゴシック" pitchFamily="50" charset="-128"/>
              </a:rPr>
              <a:t>★窓口（問い合わせ先）</a:t>
            </a:r>
            <a:endParaRPr lang="en-US" altLang="ja-JP" sz="14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9" name="Text Box 6"/>
          <p:cNvSpPr txBox="1">
            <a:spLocks noChangeArrowheads="1"/>
          </p:cNvSpPr>
          <p:nvPr/>
        </p:nvSpPr>
        <p:spPr bwMode="auto">
          <a:xfrm>
            <a:off x="341759" y="8280158"/>
            <a:ext cx="6399609" cy="765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900" i="0" u="none" strike="noStrike" cap="none" normalizeH="0" baseline="0" dirty="0" smtClean="0">
                <a:ln>
                  <a:noFill/>
                </a:ln>
                <a:effectLst/>
                <a:latin typeface="HG丸ｺﾞｼｯｸM-PRO" panose="020F0600000000000000" pitchFamily="50" charset="-128"/>
                <a:ea typeface="HG丸ｺﾞｼｯｸM-PRO" panose="020F0600000000000000" pitchFamily="50" charset="-128"/>
                <a:cs typeface="ＭＳ Ｐゴシック" pitchFamily="50" charset="-128"/>
              </a:rPr>
              <a:t>　 南区役所 本館２階 維持管理課公園係（</a:t>
            </a:r>
            <a:r>
              <a:rPr kumimoji="1" lang="en-US" altLang="ja-JP" sz="900" i="0" u="none" strike="noStrike" cap="none" normalizeH="0" baseline="0" dirty="0" smtClean="0">
                <a:ln>
                  <a:noFill/>
                </a:ln>
                <a:effectLst/>
                <a:latin typeface="HG丸ｺﾞｼｯｸM-PRO" panose="020F0600000000000000" pitchFamily="50" charset="-128"/>
                <a:ea typeface="HG丸ｺﾞｼｯｸM-PRO" panose="020F0600000000000000" pitchFamily="50" charset="-128"/>
                <a:cs typeface="ＭＳ Ｐゴシック" pitchFamily="50" charset="-128"/>
              </a:rPr>
              <a:t>40</a:t>
            </a:r>
            <a:r>
              <a:rPr kumimoji="1" lang="ja-JP" altLang="en-US" sz="900" i="0" u="none" strike="noStrike" cap="none" normalizeH="0" baseline="0" dirty="0" smtClean="0">
                <a:ln>
                  <a:noFill/>
                </a:ln>
                <a:effectLst/>
                <a:latin typeface="HG丸ｺﾞｼｯｸM-PRO" panose="020F0600000000000000" pitchFamily="50" charset="-128"/>
                <a:ea typeface="HG丸ｺﾞｼｯｸM-PRO" panose="020F0600000000000000" pitchFamily="50" charset="-128"/>
                <a:cs typeface="ＭＳ Ｐゴシック" pitchFamily="50" charset="-128"/>
              </a:rPr>
              <a:t>番窓口）</a:t>
            </a:r>
            <a:endParaRPr kumimoji="1" lang="en-US" altLang="ja-JP" sz="900" i="0" u="none" strike="noStrike" cap="none" normalizeH="0" baseline="0" dirty="0" smtClean="0">
              <a:ln>
                <a:noFill/>
              </a:ln>
              <a:effectLst/>
              <a:latin typeface="HG丸ｺﾞｼｯｸM-PRO" panose="020F0600000000000000" pitchFamily="50" charset="-128"/>
              <a:ea typeface="HG丸ｺﾞｼｯｸM-PRO" panose="020F0600000000000000"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lang="ja-JP" altLang="en-US" sz="9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9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en-US" altLang="ja-JP" sz="900" dirty="0" smtClean="0">
                <a:latin typeface="HG丸ｺﾞｼｯｸM-PRO" panose="020F0600000000000000" pitchFamily="50" charset="-128"/>
                <a:ea typeface="HG丸ｺﾞｼｯｸM-PRO" panose="020F0600000000000000" pitchFamily="50" charset="-128"/>
                <a:cs typeface="ＭＳ Ｐゴシック" pitchFamily="50" charset="-128"/>
              </a:rPr>
              <a:t>TEL</a:t>
            </a:r>
            <a:r>
              <a:rPr lang="ja-JP" altLang="en-US" sz="9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en-US" altLang="ja-JP" sz="900" dirty="0" smtClean="0">
                <a:latin typeface="HG丸ｺﾞｼｯｸM-PRO" panose="020F0600000000000000" pitchFamily="50" charset="-128"/>
                <a:ea typeface="HG丸ｺﾞｼｯｸM-PRO" panose="020F0600000000000000" pitchFamily="50" charset="-128"/>
                <a:cs typeface="ＭＳ Ｐゴシック" pitchFamily="50" charset="-128"/>
              </a:rPr>
              <a:t>092-559-5093</a:t>
            </a:r>
            <a:r>
              <a:rPr lang="ja-JP" altLang="en-US" sz="9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en-US" altLang="ja-JP" sz="900" dirty="0" smtClean="0">
                <a:latin typeface="HG丸ｺﾞｼｯｸM-PRO" panose="020F0600000000000000" pitchFamily="50" charset="-128"/>
                <a:ea typeface="HG丸ｺﾞｼｯｸM-PRO" panose="020F0600000000000000" pitchFamily="50" charset="-128"/>
                <a:cs typeface="ＭＳ Ｐゴシック" pitchFamily="50" charset="-128"/>
              </a:rPr>
              <a:t>FAX</a:t>
            </a:r>
            <a:r>
              <a:rPr lang="ja-JP" altLang="en-US" sz="9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en-US" altLang="ja-JP" sz="900" dirty="0" smtClean="0">
                <a:latin typeface="HG丸ｺﾞｼｯｸM-PRO" panose="020F0600000000000000" pitchFamily="50" charset="-128"/>
                <a:ea typeface="HG丸ｺﾞｼｯｸM-PRO" panose="020F0600000000000000" pitchFamily="50" charset="-128"/>
                <a:cs typeface="ＭＳ Ｐゴシック" pitchFamily="50" charset="-128"/>
              </a:rPr>
              <a:t>092-559-5096</a:t>
            </a:r>
            <a:r>
              <a:rPr lang="ja-JP" altLang="en-US" sz="900" dirty="0" smtClean="0">
                <a:latin typeface="HG丸ｺﾞｼｯｸM-PRO" panose="020F0600000000000000" pitchFamily="50" charset="-128"/>
                <a:ea typeface="HG丸ｺﾞｼｯｸM-PRO" panose="020F0600000000000000" pitchFamily="50" charset="-128"/>
                <a:cs typeface="ＭＳ Ｐゴシック" pitchFamily="50" charset="-128"/>
              </a:rPr>
              <a:t>　</a:t>
            </a:r>
            <a:endParaRPr lang="en-US" altLang="ja-JP" sz="9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lgn="just" fontAlgn="base">
              <a:spcBef>
                <a:spcPct val="0"/>
              </a:spcBef>
              <a:spcAft>
                <a:spcPct val="0"/>
              </a:spcAft>
            </a:pPr>
            <a:r>
              <a:rPr lang="en-US" altLang="ja-JP" sz="900" dirty="0" smtClean="0">
                <a:latin typeface="HG丸ｺﾞｼｯｸM-PRO" panose="020F0600000000000000" pitchFamily="50" charset="-128"/>
                <a:ea typeface="HG丸ｺﾞｼｯｸM-PRO" panose="020F0600000000000000" pitchFamily="50" charset="-128"/>
                <a:cs typeface="ＭＳ Ｐゴシック" pitchFamily="50" charset="-128"/>
              </a:rPr>
              <a:t>    E-mail</a:t>
            </a:r>
            <a:r>
              <a:rPr lang="ja-JP" altLang="en-US" sz="9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en-US" altLang="ja-JP" sz="900" dirty="0" smtClean="0">
                <a:latin typeface="HG丸ｺﾞｼｯｸM-PRO" panose="020F0600000000000000" pitchFamily="50" charset="-128"/>
                <a:ea typeface="HG丸ｺﾞｼｯｸM-PRO" panose="020F0600000000000000" pitchFamily="50" charset="-128"/>
                <a:cs typeface="ＭＳ Ｐゴシック" pitchFamily="50" charset="-128"/>
              </a:rPr>
              <a:t>ijikanri.MWO@city.fukuoka.lg.jp</a:t>
            </a:r>
          </a:p>
          <a:p>
            <a:pPr lvl="0" algn="just" fontAlgn="base">
              <a:spcBef>
                <a:spcPct val="0"/>
              </a:spcBef>
              <a:spcAft>
                <a:spcPct val="0"/>
              </a:spcAft>
            </a:pPr>
            <a:r>
              <a:rPr kumimoji="1" lang="ja-JP" altLang="en-US" sz="900" i="0" u="none" strike="noStrike" cap="none" normalizeH="0" baseline="0" dirty="0">
                <a:ln>
                  <a:noFill/>
                </a:ln>
                <a:effectLst/>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9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en-US" altLang="ja-JP" sz="900" dirty="0" smtClean="0">
                <a:latin typeface="HG丸ｺﾞｼｯｸM-PRO" panose="020F0600000000000000" pitchFamily="50" charset="-128"/>
                <a:ea typeface="HG丸ｺﾞｼｯｸM-PRO" panose="020F0600000000000000" pitchFamily="50" charset="-128"/>
                <a:cs typeface="ＭＳ Ｐゴシック" pitchFamily="50" charset="-128"/>
              </a:rPr>
              <a:t>815-8501</a:t>
            </a:r>
            <a:r>
              <a:rPr lang="ja-JP" altLang="en-US" sz="900" dirty="0" smtClean="0">
                <a:latin typeface="HG丸ｺﾞｼｯｸM-PRO" panose="020F0600000000000000" pitchFamily="50" charset="-128"/>
                <a:ea typeface="HG丸ｺﾞｼｯｸM-PRO" panose="020F0600000000000000" pitchFamily="50" charset="-128"/>
                <a:cs typeface="ＭＳ Ｐゴシック" pitchFamily="50" charset="-128"/>
              </a:rPr>
              <a:t>　福岡市南区塩原</a:t>
            </a:r>
            <a:r>
              <a:rPr lang="en-US" altLang="ja-JP" sz="900" dirty="0" smtClean="0">
                <a:latin typeface="HG丸ｺﾞｼｯｸM-PRO" panose="020F0600000000000000" pitchFamily="50" charset="-128"/>
                <a:ea typeface="HG丸ｺﾞｼｯｸM-PRO" panose="020F0600000000000000" pitchFamily="50" charset="-128"/>
                <a:cs typeface="ＭＳ Ｐゴシック" pitchFamily="50" charset="-128"/>
              </a:rPr>
              <a:t>3-25-1</a:t>
            </a:r>
            <a:endParaRPr kumimoji="1" lang="ja-JP" altLang="ja-JP" sz="900" i="0" u="none" strike="noStrike" cap="none" normalizeH="0" baseline="0" dirty="0" smtClean="0">
              <a:ln>
                <a:noFill/>
              </a:ln>
              <a:effectLst/>
              <a:latin typeface="HG丸ｺﾞｼｯｸM-PRO" panose="020F0600000000000000" pitchFamily="50" charset="-128"/>
              <a:ea typeface="HG丸ｺﾞｼｯｸM-PRO" panose="020F0600000000000000" pitchFamily="50" charset="-128"/>
              <a:cs typeface="ＭＳ Ｐゴシック" pitchFamily="50" charset="-128"/>
            </a:endParaRPr>
          </a:p>
        </p:txBody>
      </p:sp>
      <p:graphicFrame>
        <p:nvGraphicFramePr>
          <p:cNvPr id="27" name="表 26"/>
          <p:cNvGraphicFramePr>
            <a:graphicFrameLocks noGrp="1"/>
          </p:cNvGraphicFramePr>
          <p:nvPr>
            <p:extLst>
              <p:ext uri="{D42A27DB-BD31-4B8C-83A1-F6EECF244321}">
                <p14:modId xmlns:p14="http://schemas.microsoft.com/office/powerpoint/2010/main" val="3996183957"/>
              </p:ext>
            </p:extLst>
          </p:nvPr>
        </p:nvGraphicFramePr>
        <p:xfrm>
          <a:off x="387566" y="5405362"/>
          <a:ext cx="6156000" cy="2268000"/>
        </p:xfrm>
        <a:graphic>
          <a:graphicData uri="http://schemas.openxmlformats.org/drawingml/2006/table">
            <a:tbl>
              <a:tblPr>
                <a:tableStyleId>{5940675A-B579-460E-94D1-54222C63F5DA}</a:tableStyleId>
              </a:tblPr>
              <a:tblGrid>
                <a:gridCol w="812835">
                  <a:extLst>
                    <a:ext uri="{9D8B030D-6E8A-4147-A177-3AD203B41FA5}">
                      <a16:colId xmlns:a16="http://schemas.microsoft.com/office/drawing/2014/main" val="1913561344"/>
                    </a:ext>
                  </a:extLst>
                </a:gridCol>
                <a:gridCol w="457745">
                  <a:extLst>
                    <a:ext uri="{9D8B030D-6E8A-4147-A177-3AD203B41FA5}">
                      <a16:colId xmlns:a16="http://schemas.microsoft.com/office/drawing/2014/main" val="1266806246"/>
                    </a:ext>
                  </a:extLst>
                </a:gridCol>
                <a:gridCol w="661374">
                  <a:extLst>
                    <a:ext uri="{9D8B030D-6E8A-4147-A177-3AD203B41FA5}">
                      <a16:colId xmlns:a16="http://schemas.microsoft.com/office/drawing/2014/main" val="2986574651"/>
                    </a:ext>
                  </a:extLst>
                </a:gridCol>
                <a:gridCol w="620985">
                  <a:extLst>
                    <a:ext uri="{9D8B030D-6E8A-4147-A177-3AD203B41FA5}">
                      <a16:colId xmlns:a16="http://schemas.microsoft.com/office/drawing/2014/main" val="1785213579"/>
                    </a:ext>
                  </a:extLst>
                </a:gridCol>
                <a:gridCol w="620985">
                  <a:extLst>
                    <a:ext uri="{9D8B030D-6E8A-4147-A177-3AD203B41FA5}">
                      <a16:colId xmlns:a16="http://schemas.microsoft.com/office/drawing/2014/main" val="751262691"/>
                    </a:ext>
                  </a:extLst>
                </a:gridCol>
                <a:gridCol w="1144364">
                  <a:extLst>
                    <a:ext uri="{9D8B030D-6E8A-4147-A177-3AD203B41FA5}">
                      <a16:colId xmlns:a16="http://schemas.microsoft.com/office/drawing/2014/main" val="2612357431"/>
                    </a:ext>
                  </a:extLst>
                </a:gridCol>
                <a:gridCol w="1837712">
                  <a:extLst>
                    <a:ext uri="{9D8B030D-6E8A-4147-A177-3AD203B41FA5}">
                      <a16:colId xmlns:a16="http://schemas.microsoft.com/office/drawing/2014/main" val="1118292249"/>
                    </a:ext>
                  </a:extLst>
                </a:gridCol>
              </a:tblGrid>
              <a:tr h="282122">
                <a:tc>
                  <a:txBody>
                    <a:bodyPr/>
                    <a:lstStyle/>
                    <a:p>
                      <a:pPr algn="ctr" fontAlgn="ctr">
                        <a:lnSpc>
                          <a:spcPct val="150000"/>
                        </a:lnSpc>
                      </a:pPr>
                      <a:r>
                        <a:rPr lang="ja-JP" altLang="en-US" sz="600" u="none" strike="noStrike" dirty="0">
                          <a:effectLst/>
                        </a:rPr>
                        <a:t>利用月</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zh-TW" altLang="en-US" sz="600" u="none" strike="noStrike">
                          <a:effectLst/>
                        </a:rPr>
                        <a:t>抽選申込書</a:t>
                      </a:r>
                      <a:br>
                        <a:rPr lang="zh-TW" altLang="en-US" sz="600" u="none" strike="noStrike">
                          <a:effectLst/>
                        </a:rPr>
                      </a:br>
                      <a:r>
                        <a:rPr lang="en-US" altLang="zh-TW" sz="600" u="none" strike="noStrike">
                          <a:effectLst/>
                        </a:rPr>
                        <a:t>HP</a:t>
                      </a:r>
                      <a:r>
                        <a:rPr lang="zh-TW" altLang="en-US" sz="600" u="none" strike="noStrike">
                          <a:effectLst/>
                        </a:rPr>
                        <a:t>掲載日</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zh-TW" altLang="en-US" sz="600" u="none" strike="noStrike">
                          <a:effectLst/>
                        </a:rPr>
                        <a:t>抽選受付期限</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ja-JP" altLang="en-US" sz="600" u="none" strike="noStrike">
                          <a:effectLst/>
                        </a:rPr>
                        <a:t>抽選日・公表日</a:t>
                      </a:r>
                      <a:br>
                        <a:rPr lang="ja-JP" altLang="en-US" sz="600" u="none" strike="noStrike">
                          <a:effectLst/>
                        </a:rPr>
                      </a:br>
                      <a:r>
                        <a:rPr lang="ja-JP" altLang="en-US" sz="600" u="none" strike="noStrike">
                          <a:effectLst/>
                        </a:rPr>
                        <a:t>（窓口）</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zh-TW" altLang="en-US" sz="600" u="none" strike="noStrike">
                          <a:effectLst/>
                        </a:rPr>
                        <a:t>抽選結果公表日</a:t>
                      </a:r>
                      <a:br>
                        <a:rPr lang="zh-TW" altLang="en-US" sz="600" u="none" strike="noStrike">
                          <a:effectLst/>
                        </a:rPr>
                      </a:br>
                      <a:r>
                        <a:rPr lang="zh-TW" altLang="en-US" sz="600" u="none" strike="noStrike">
                          <a:effectLst/>
                        </a:rPr>
                        <a:t>（市</a:t>
                      </a:r>
                      <a:r>
                        <a:rPr lang="en-US" altLang="zh-TW" sz="600" u="none" strike="noStrike">
                          <a:effectLst/>
                        </a:rPr>
                        <a:t>HP</a:t>
                      </a:r>
                      <a:r>
                        <a:rPr lang="zh-TW" altLang="en-US" sz="600" u="none" strike="noStrike">
                          <a:effectLst/>
                        </a:rPr>
                        <a:t>）</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zh-TW" altLang="en-US" sz="600" u="none" strike="noStrike">
                          <a:effectLst/>
                        </a:rPr>
                        <a:t>申請受付期間（抽選分）</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zh-TW" altLang="en-US" sz="600" u="none" strike="noStrike">
                          <a:effectLst/>
                        </a:rPr>
                        <a:t>申請受付期間（先着分）</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extLst>
                  <a:ext uri="{0D108BD9-81ED-4DB2-BD59-A6C34878D82A}">
                    <a16:rowId xmlns:a16="http://schemas.microsoft.com/office/drawing/2014/main" val="2834726808"/>
                  </a:ext>
                </a:extLst>
              </a:tr>
              <a:tr h="174377">
                <a:tc>
                  <a:txBody>
                    <a:bodyPr/>
                    <a:lstStyle/>
                    <a:p>
                      <a:pPr algn="ctr" fontAlgn="ctr"/>
                      <a:r>
                        <a:rPr lang="en-US" altLang="ja-JP" sz="600" u="none" strike="noStrike" dirty="0">
                          <a:effectLst/>
                        </a:rPr>
                        <a:t>4</a:t>
                      </a:r>
                      <a:r>
                        <a:rPr lang="ja-JP" altLang="en-US" sz="600" u="none" strike="noStrike" dirty="0">
                          <a:effectLst/>
                        </a:rPr>
                        <a:t>月分</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2</a:t>
                      </a:r>
                      <a:r>
                        <a:rPr lang="ja-JP" altLang="en-US" sz="600" u="none" strike="noStrike">
                          <a:effectLst/>
                        </a:rPr>
                        <a:t>月</a:t>
                      </a:r>
                      <a:r>
                        <a:rPr lang="en-US" altLang="ja-JP" sz="600" u="none" strike="noStrike">
                          <a:effectLst/>
                        </a:rPr>
                        <a:t>17</a:t>
                      </a:r>
                      <a:r>
                        <a:rPr lang="ja-JP" altLang="en-US" sz="600" u="none" strike="noStrike">
                          <a:effectLst/>
                        </a:rPr>
                        <a:t>日</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ja-JP" altLang="en-US" sz="600" u="none" strike="noStrike">
                          <a:effectLst/>
                        </a:rPr>
                        <a:t>～</a:t>
                      </a:r>
                      <a:r>
                        <a:rPr lang="en-US" altLang="ja-JP" sz="600" u="none" strike="noStrike">
                          <a:effectLst/>
                        </a:rPr>
                        <a:t>2/28</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3/5</a:t>
                      </a:r>
                      <a:r>
                        <a:rPr lang="ja-JP" altLang="en-US" sz="600" u="none" strike="noStrike">
                          <a:effectLst/>
                        </a:rPr>
                        <a:t>（水）</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3/6</a:t>
                      </a:r>
                      <a:r>
                        <a:rPr lang="ja-JP" altLang="en-US" sz="600" u="none" strike="noStrike">
                          <a:effectLst/>
                        </a:rPr>
                        <a:t>（木）</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3/5</a:t>
                      </a:r>
                      <a:r>
                        <a:rPr lang="ja-JP" altLang="en-US" sz="600" u="none" strike="noStrike">
                          <a:effectLst/>
                        </a:rPr>
                        <a:t>（水）～</a:t>
                      </a:r>
                      <a:r>
                        <a:rPr lang="en-US" altLang="ja-JP" sz="600" u="none" strike="noStrike">
                          <a:effectLst/>
                        </a:rPr>
                        <a:t>3/14</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3/6</a:t>
                      </a:r>
                      <a:r>
                        <a:rPr lang="ja-JP" altLang="en-US" sz="600" u="none" strike="noStrike">
                          <a:effectLst/>
                        </a:rPr>
                        <a:t>（木）～利用日の</a:t>
                      </a:r>
                      <a:r>
                        <a:rPr lang="en-US" altLang="ja-JP" sz="600" u="none" strike="noStrike">
                          <a:effectLst/>
                        </a:rPr>
                        <a:t>1</a:t>
                      </a:r>
                      <a:r>
                        <a:rPr lang="ja-JP" altLang="en-US" sz="600" u="none" strike="noStrike">
                          <a:effectLst/>
                        </a:rPr>
                        <a:t>週間前（同曜日）まで</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extLst>
                  <a:ext uri="{0D108BD9-81ED-4DB2-BD59-A6C34878D82A}">
                    <a16:rowId xmlns:a16="http://schemas.microsoft.com/office/drawing/2014/main" val="3032690060"/>
                  </a:ext>
                </a:extLst>
              </a:tr>
              <a:tr h="164366">
                <a:tc>
                  <a:txBody>
                    <a:bodyPr/>
                    <a:lstStyle/>
                    <a:p>
                      <a:pPr algn="ctr" fontAlgn="ctr"/>
                      <a:r>
                        <a:rPr lang="en-US" altLang="ja-JP" sz="600" u="none" strike="noStrike">
                          <a:effectLst/>
                        </a:rPr>
                        <a:t>5</a:t>
                      </a:r>
                      <a:r>
                        <a:rPr lang="ja-JP" altLang="en-US" sz="600" u="none" strike="noStrike">
                          <a:effectLst/>
                        </a:rPr>
                        <a:t>月分</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3</a:t>
                      </a:r>
                      <a:r>
                        <a:rPr lang="ja-JP" altLang="en-US" sz="600" u="none" strike="noStrike">
                          <a:effectLst/>
                        </a:rPr>
                        <a:t>月</a:t>
                      </a:r>
                      <a:r>
                        <a:rPr lang="en-US" altLang="ja-JP" sz="600" u="none" strike="noStrike">
                          <a:effectLst/>
                        </a:rPr>
                        <a:t>17</a:t>
                      </a:r>
                      <a:r>
                        <a:rPr lang="ja-JP" altLang="en-US" sz="600" u="none" strike="noStrike">
                          <a:effectLst/>
                        </a:rPr>
                        <a:t>日</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ja-JP" altLang="en-US" sz="600" u="none" strike="noStrike">
                          <a:effectLst/>
                        </a:rPr>
                        <a:t>～</a:t>
                      </a:r>
                      <a:r>
                        <a:rPr lang="en-US" altLang="ja-JP" sz="600" u="none" strike="noStrike">
                          <a:effectLst/>
                        </a:rPr>
                        <a:t>3/28</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4/2</a:t>
                      </a:r>
                      <a:r>
                        <a:rPr lang="ja-JP" altLang="en-US" sz="600" u="none" strike="noStrike">
                          <a:effectLst/>
                        </a:rPr>
                        <a:t>（水）</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4/3</a:t>
                      </a:r>
                      <a:r>
                        <a:rPr lang="ja-JP" altLang="en-US" sz="600" u="none" strike="noStrike">
                          <a:effectLst/>
                        </a:rPr>
                        <a:t>（木）</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4/2</a:t>
                      </a:r>
                      <a:r>
                        <a:rPr lang="ja-JP" altLang="en-US" sz="600" u="none" strike="noStrike">
                          <a:effectLst/>
                        </a:rPr>
                        <a:t>（水）～</a:t>
                      </a:r>
                      <a:r>
                        <a:rPr lang="en-US" altLang="ja-JP" sz="600" u="none" strike="noStrike">
                          <a:effectLst/>
                        </a:rPr>
                        <a:t>4/11</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4/3</a:t>
                      </a:r>
                      <a:r>
                        <a:rPr lang="ja-JP" altLang="en-US" sz="600" u="none" strike="noStrike">
                          <a:effectLst/>
                        </a:rPr>
                        <a:t>（木）～利用日の</a:t>
                      </a:r>
                      <a:r>
                        <a:rPr lang="en-US" altLang="ja-JP" sz="600" u="none" strike="noStrike">
                          <a:effectLst/>
                        </a:rPr>
                        <a:t>1</a:t>
                      </a:r>
                      <a:r>
                        <a:rPr lang="ja-JP" altLang="en-US" sz="600" u="none" strike="noStrike">
                          <a:effectLst/>
                        </a:rPr>
                        <a:t>週間前（同曜日）まで</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extLst>
                  <a:ext uri="{0D108BD9-81ED-4DB2-BD59-A6C34878D82A}">
                    <a16:rowId xmlns:a16="http://schemas.microsoft.com/office/drawing/2014/main" val="1517115319"/>
                  </a:ext>
                </a:extLst>
              </a:tr>
              <a:tr h="164366">
                <a:tc>
                  <a:txBody>
                    <a:bodyPr/>
                    <a:lstStyle/>
                    <a:p>
                      <a:pPr algn="ctr" fontAlgn="ctr"/>
                      <a:r>
                        <a:rPr lang="en-US" altLang="ja-JP" sz="600" u="none" strike="noStrike" dirty="0">
                          <a:effectLst/>
                        </a:rPr>
                        <a:t>6</a:t>
                      </a:r>
                      <a:r>
                        <a:rPr lang="ja-JP" altLang="en-US" sz="600" u="none" strike="noStrike" dirty="0">
                          <a:effectLst/>
                        </a:rPr>
                        <a:t>月分</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4</a:t>
                      </a:r>
                      <a:r>
                        <a:rPr lang="ja-JP" altLang="en-US" sz="600" u="none" strike="noStrike">
                          <a:effectLst/>
                        </a:rPr>
                        <a:t>月</a:t>
                      </a:r>
                      <a:r>
                        <a:rPr lang="en-US" altLang="ja-JP" sz="600" u="none" strike="noStrike">
                          <a:effectLst/>
                        </a:rPr>
                        <a:t>15</a:t>
                      </a:r>
                      <a:r>
                        <a:rPr lang="ja-JP" altLang="en-US" sz="600" u="none" strike="noStrike">
                          <a:effectLst/>
                        </a:rPr>
                        <a:t>日</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ja-JP" altLang="en-US" sz="600" u="none" strike="noStrike">
                          <a:effectLst/>
                        </a:rPr>
                        <a:t>～</a:t>
                      </a:r>
                      <a:r>
                        <a:rPr lang="en-US" altLang="ja-JP" sz="600" u="none" strike="noStrike">
                          <a:effectLst/>
                        </a:rPr>
                        <a:t>4/25</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4/30</a:t>
                      </a:r>
                      <a:r>
                        <a:rPr lang="ja-JP" altLang="en-US" sz="600" u="none" strike="noStrike">
                          <a:effectLst/>
                        </a:rPr>
                        <a:t>（水）</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dirty="0" smtClean="0">
                          <a:effectLst/>
                        </a:rPr>
                        <a:t>5/1</a:t>
                      </a:r>
                      <a:r>
                        <a:rPr lang="ja-JP" altLang="en-US" sz="600" u="none" strike="noStrike" smtClean="0">
                          <a:effectLst/>
                        </a:rPr>
                        <a:t>（</a:t>
                      </a:r>
                      <a:r>
                        <a:rPr lang="ja-JP" altLang="en-US" sz="600" u="none" strike="noStrike">
                          <a:effectLst/>
                        </a:rPr>
                        <a:t>木）</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dirty="0">
                          <a:effectLst/>
                        </a:rPr>
                        <a:t>4/30</a:t>
                      </a:r>
                      <a:r>
                        <a:rPr lang="ja-JP" altLang="en-US" sz="600" u="none" strike="noStrike" dirty="0">
                          <a:effectLst/>
                        </a:rPr>
                        <a:t>（水）～</a:t>
                      </a:r>
                      <a:r>
                        <a:rPr lang="en-US" altLang="ja-JP" sz="600" u="none" strike="noStrike" dirty="0">
                          <a:effectLst/>
                        </a:rPr>
                        <a:t>5/9</a:t>
                      </a:r>
                      <a:r>
                        <a:rPr lang="ja-JP" altLang="en-US" sz="600" u="none" strike="noStrike" dirty="0">
                          <a:effectLst/>
                        </a:rPr>
                        <a:t>（金）</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5/1</a:t>
                      </a:r>
                      <a:r>
                        <a:rPr lang="ja-JP" altLang="en-US" sz="600" u="none" strike="noStrike">
                          <a:effectLst/>
                        </a:rPr>
                        <a:t>（木）～利用日の</a:t>
                      </a:r>
                      <a:r>
                        <a:rPr lang="en-US" altLang="ja-JP" sz="600" u="none" strike="noStrike">
                          <a:effectLst/>
                        </a:rPr>
                        <a:t>1</a:t>
                      </a:r>
                      <a:r>
                        <a:rPr lang="ja-JP" altLang="en-US" sz="600" u="none" strike="noStrike">
                          <a:effectLst/>
                        </a:rPr>
                        <a:t>週間前（同曜日）まで</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extLst>
                  <a:ext uri="{0D108BD9-81ED-4DB2-BD59-A6C34878D82A}">
                    <a16:rowId xmlns:a16="http://schemas.microsoft.com/office/drawing/2014/main" val="1839699382"/>
                  </a:ext>
                </a:extLst>
              </a:tr>
              <a:tr h="164366">
                <a:tc>
                  <a:txBody>
                    <a:bodyPr/>
                    <a:lstStyle/>
                    <a:p>
                      <a:pPr algn="ctr" fontAlgn="ctr"/>
                      <a:r>
                        <a:rPr lang="en-US" altLang="ja-JP" sz="600" u="none" strike="noStrike">
                          <a:effectLst/>
                        </a:rPr>
                        <a:t>7</a:t>
                      </a:r>
                      <a:r>
                        <a:rPr lang="ja-JP" altLang="en-US" sz="600" u="none" strike="noStrike">
                          <a:effectLst/>
                        </a:rPr>
                        <a:t>月分</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5</a:t>
                      </a:r>
                      <a:r>
                        <a:rPr lang="ja-JP" altLang="en-US" sz="600" u="none" strike="noStrike">
                          <a:effectLst/>
                        </a:rPr>
                        <a:t>月</a:t>
                      </a:r>
                      <a:r>
                        <a:rPr lang="en-US" altLang="ja-JP" sz="600" u="none" strike="noStrike">
                          <a:effectLst/>
                        </a:rPr>
                        <a:t>15</a:t>
                      </a:r>
                      <a:r>
                        <a:rPr lang="ja-JP" altLang="en-US" sz="600" u="none" strike="noStrike">
                          <a:effectLst/>
                        </a:rPr>
                        <a:t>日</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ja-JP" altLang="en-US" sz="600" u="none" strike="noStrike">
                          <a:effectLst/>
                        </a:rPr>
                        <a:t>～</a:t>
                      </a:r>
                      <a:r>
                        <a:rPr lang="en-US" altLang="ja-JP" sz="600" u="none" strike="noStrike">
                          <a:effectLst/>
                        </a:rPr>
                        <a:t>5/30</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6/4</a:t>
                      </a:r>
                      <a:r>
                        <a:rPr lang="ja-JP" altLang="en-US" sz="600" u="none" strike="noStrike">
                          <a:effectLst/>
                        </a:rPr>
                        <a:t>（水）</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6/5</a:t>
                      </a:r>
                      <a:r>
                        <a:rPr lang="ja-JP" altLang="en-US" sz="600" u="none" strike="noStrike">
                          <a:effectLst/>
                        </a:rPr>
                        <a:t>（木）</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dirty="0">
                          <a:effectLst/>
                        </a:rPr>
                        <a:t>6/4</a:t>
                      </a:r>
                      <a:r>
                        <a:rPr lang="ja-JP" altLang="en-US" sz="600" u="none" strike="noStrike" dirty="0">
                          <a:effectLst/>
                        </a:rPr>
                        <a:t>（水）～</a:t>
                      </a:r>
                      <a:r>
                        <a:rPr lang="en-US" altLang="ja-JP" sz="600" u="none" strike="noStrike" dirty="0">
                          <a:effectLst/>
                        </a:rPr>
                        <a:t>6/13</a:t>
                      </a:r>
                      <a:r>
                        <a:rPr lang="ja-JP" altLang="en-US" sz="600" u="none" strike="noStrike" dirty="0">
                          <a:effectLst/>
                        </a:rPr>
                        <a:t>（金）</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6/5</a:t>
                      </a:r>
                      <a:r>
                        <a:rPr lang="ja-JP" altLang="en-US" sz="600" u="none" strike="noStrike">
                          <a:effectLst/>
                        </a:rPr>
                        <a:t>（木）～利用日の</a:t>
                      </a:r>
                      <a:r>
                        <a:rPr lang="en-US" altLang="ja-JP" sz="600" u="none" strike="noStrike">
                          <a:effectLst/>
                        </a:rPr>
                        <a:t>1</a:t>
                      </a:r>
                      <a:r>
                        <a:rPr lang="ja-JP" altLang="en-US" sz="600" u="none" strike="noStrike">
                          <a:effectLst/>
                        </a:rPr>
                        <a:t>週間前（同曜日）まで</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extLst>
                  <a:ext uri="{0D108BD9-81ED-4DB2-BD59-A6C34878D82A}">
                    <a16:rowId xmlns:a16="http://schemas.microsoft.com/office/drawing/2014/main" val="1496012914"/>
                  </a:ext>
                </a:extLst>
              </a:tr>
              <a:tr h="164366">
                <a:tc>
                  <a:txBody>
                    <a:bodyPr/>
                    <a:lstStyle/>
                    <a:p>
                      <a:pPr algn="ctr" fontAlgn="ctr"/>
                      <a:r>
                        <a:rPr lang="en-US" altLang="ja-JP" sz="600" u="none" strike="noStrike">
                          <a:effectLst/>
                        </a:rPr>
                        <a:t>8</a:t>
                      </a:r>
                      <a:r>
                        <a:rPr lang="ja-JP" altLang="en-US" sz="600" u="none" strike="noStrike">
                          <a:effectLst/>
                        </a:rPr>
                        <a:t>月分</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6</a:t>
                      </a:r>
                      <a:r>
                        <a:rPr lang="ja-JP" altLang="en-US" sz="600" u="none" strike="noStrike">
                          <a:effectLst/>
                        </a:rPr>
                        <a:t>月</a:t>
                      </a:r>
                      <a:r>
                        <a:rPr lang="en-US" altLang="ja-JP" sz="600" u="none" strike="noStrike">
                          <a:effectLst/>
                        </a:rPr>
                        <a:t>16</a:t>
                      </a:r>
                      <a:r>
                        <a:rPr lang="ja-JP" altLang="en-US" sz="600" u="none" strike="noStrike">
                          <a:effectLst/>
                        </a:rPr>
                        <a:t>日</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ja-JP" altLang="en-US" sz="600" u="none" strike="noStrike">
                          <a:effectLst/>
                        </a:rPr>
                        <a:t>～</a:t>
                      </a:r>
                      <a:r>
                        <a:rPr lang="en-US" altLang="ja-JP" sz="600" u="none" strike="noStrike">
                          <a:effectLst/>
                        </a:rPr>
                        <a:t>6/27</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7/2</a:t>
                      </a:r>
                      <a:r>
                        <a:rPr lang="ja-JP" altLang="en-US" sz="600" u="none" strike="noStrike">
                          <a:effectLst/>
                        </a:rPr>
                        <a:t>（水）</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7/3</a:t>
                      </a:r>
                      <a:r>
                        <a:rPr lang="ja-JP" altLang="en-US" sz="600" u="none" strike="noStrike">
                          <a:effectLst/>
                        </a:rPr>
                        <a:t>（木）</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7/2</a:t>
                      </a:r>
                      <a:r>
                        <a:rPr lang="ja-JP" altLang="en-US" sz="600" u="none" strike="noStrike">
                          <a:effectLst/>
                        </a:rPr>
                        <a:t>（水）～</a:t>
                      </a:r>
                      <a:r>
                        <a:rPr lang="en-US" altLang="ja-JP" sz="600" u="none" strike="noStrike">
                          <a:effectLst/>
                        </a:rPr>
                        <a:t>7/11</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7/3</a:t>
                      </a:r>
                      <a:r>
                        <a:rPr lang="ja-JP" altLang="en-US" sz="600" u="none" strike="noStrike">
                          <a:effectLst/>
                        </a:rPr>
                        <a:t>（木）～利用日の</a:t>
                      </a:r>
                      <a:r>
                        <a:rPr lang="en-US" altLang="ja-JP" sz="600" u="none" strike="noStrike">
                          <a:effectLst/>
                        </a:rPr>
                        <a:t>1</a:t>
                      </a:r>
                      <a:r>
                        <a:rPr lang="ja-JP" altLang="en-US" sz="600" u="none" strike="noStrike">
                          <a:effectLst/>
                        </a:rPr>
                        <a:t>週間前（同曜日）まで</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extLst>
                  <a:ext uri="{0D108BD9-81ED-4DB2-BD59-A6C34878D82A}">
                    <a16:rowId xmlns:a16="http://schemas.microsoft.com/office/drawing/2014/main" val="550873499"/>
                  </a:ext>
                </a:extLst>
              </a:tr>
              <a:tr h="164366">
                <a:tc>
                  <a:txBody>
                    <a:bodyPr/>
                    <a:lstStyle/>
                    <a:p>
                      <a:pPr algn="ctr" fontAlgn="ctr"/>
                      <a:r>
                        <a:rPr lang="en-US" altLang="ja-JP" sz="600" u="none" strike="noStrike">
                          <a:effectLst/>
                        </a:rPr>
                        <a:t>9</a:t>
                      </a:r>
                      <a:r>
                        <a:rPr lang="ja-JP" altLang="en-US" sz="600" u="none" strike="noStrike">
                          <a:effectLst/>
                        </a:rPr>
                        <a:t>月分</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7</a:t>
                      </a:r>
                      <a:r>
                        <a:rPr lang="ja-JP" altLang="en-US" sz="600" u="none" strike="noStrike">
                          <a:effectLst/>
                        </a:rPr>
                        <a:t>月</a:t>
                      </a:r>
                      <a:r>
                        <a:rPr lang="en-US" altLang="ja-JP" sz="600" u="none" strike="noStrike">
                          <a:effectLst/>
                        </a:rPr>
                        <a:t>15</a:t>
                      </a:r>
                      <a:r>
                        <a:rPr lang="ja-JP" altLang="en-US" sz="600" u="none" strike="noStrike">
                          <a:effectLst/>
                        </a:rPr>
                        <a:t>日</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ja-JP" altLang="en-US" sz="600" u="none" strike="noStrike" dirty="0">
                          <a:effectLst/>
                        </a:rPr>
                        <a:t>～</a:t>
                      </a:r>
                      <a:r>
                        <a:rPr lang="en-US" altLang="ja-JP" sz="600" u="none" strike="noStrike" dirty="0">
                          <a:effectLst/>
                        </a:rPr>
                        <a:t>7/25</a:t>
                      </a:r>
                      <a:r>
                        <a:rPr lang="ja-JP" altLang="en-US" sz="600" u="none" strike="noStrike" dirty="0">
                          <a:effectLst/>
                        </a:rPr>
                        <a:t>（金）</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7/30</a:t>
                      </a:r>
                      <a:r>
                        <a:rPr lang="ja-JP" altLang="en-US" sz="600" u="none" strike="noStrike">
                          <a:effectLst/>
                        </a:rPr>
                        <a:t>（水）</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7/31</a:t>
                      </a:r>
                      <a:r>
                        <a:rPr lang="ja-JP" altLang="en-US" sz="600" u="none" strike="noStrike">
                          <a:effectLst/>
                        </a:rPr>
                        <a:t>（木）</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7/30</a:t>
                      </a:r>
                      <a:r>
                        <a:rPr lang="ja-JP" altLang="en-US" sz="600" u="none" strike="noStrike">
                          <a:effectLst/>
                        </a:rPr>
                        <a:t>（水）～</a:t>
                      </a:r>
                      <a:r>
                        <a:rPr lang="en-US" altLang="ja-JP" sz="600" u="none" strike="noStrike">
                          <a:effectLst/>
                        </a:rPr>
                        <a:t>8/8</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7/31</a:t>
                      </a:r>
                      <a:r>
                        <a:rPr lang="ja-JP" altLang="en-US" sz="600" u="none" strike="noStrike">
                          <a:effectLst/>
                        </a:rPr>
                        <a:t>（木）～利用日の</a:t>
                      </a:r>
                      <a:r>
                        <a:rPr lang="en-US" altLang="ja-JP" sz="600" u="none" strike="noStrike">
                          <a:effectLst/>
                        </a:rPr>
                        <a:t>1</a:t>
                      </a:r>
                      <a:r>
                        <a:rPr lang="ja-JP" altLang="en-US" sz="600" u="none" strike="noStrike">
                          <a:effectLst/>
                        </a:rPr>
                        <a:t>週間前（同曜日）まで</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extLst>
                  <a:ext uri="{0D108BD9-81ED-4DB2-BD59-A6C34878D82A}">
                    <a16:rowId xmlns:a16="http://schemas.microsoft.com/office/drawing/2014/main" val="2594862681"/>
                  </a:ext>
                </a:extLst>
              </a:tr>
              <a:tr h="167841">
                <a:tc>
                  <a:txBody>
                    <a:bodyPr/>
                    <a:lstStyle/>
                    <a:p>
                      <a:pPr algn="ctr" fontAlgn="ctr"/>
                      <a:r>
                        <a:rPr lang="en-US" altLang="ja-JP" sz="600" u="none" strike="noStrike">
                          <a:effectLst/>
                        </a:rPr>
                        <a:t>10</a:t>
                      </a:r>
                      <a:r>
                        <a:rPr lang="ja-JP" altLang="en-US" sz="600" u="none" strike="noStrike">
                          <a:effectLst/>
                        </a:rPr>
                        <a:t>月分</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8</a:t>
                      </a:r>
                      <a:r>
                        <a:rPr lang="ja-JP" altLang="en-US" sz="600" u="none" strike="noStrike">
                          <a:effectLst/>
                        </a:rPr>
                        <a:t>月</a:t>
                      </a:r>
                      <a:r>
                        <a:rPr lang="en-US" altLang="ja-JP" sz="600" u="none" strike="noStrike">
                          <a:effectLst/>
                        </a:rPr>
                        <a:t>15</a:t>
                      </a:r>
                      <a:r>
                        <a:rPr lang="ja-JP" altLang="en-US" sz="600" u="none" strike="noStrike">
                          <a:effectLst/>
                        </a:rPr>
                        <a:t>日</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ja-JP" altLang="en-US" sz="600" u="none" strike="noStrike">
                          <a:effectLst/>
                        </a:rPr>
                        <a:t>～</a:t>
                      </a:r>
                      <a:r>
                        <a:rPr lang="en-US" altLang="ja-JP" sz="600" u="none" strike="noStrike">
                          <a:effectLst/>
                        </a:rPr>
                        <a:t>8/29</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9/3</a:t>
                      </a:r>
                      <a:r>
                        <a:rPr lang="ja-JP" altLang="en-US" sz="600" u="none" strike="noStrike">
                          <a:effectLst/>
                        </a:rPr>
                        <a:t>（水）</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9/4</a:t>
                      </a:r>
                      <a:r>
                        <a:rPr lang="ja-JP" altLang="en-US" sz="600" u="none" strike="noStrike">
                          <a:effectLst/>
                        </a:rPr>
                        <a:t>（木）</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9/3</a:t>
                      </a:r>
                      <a:r>
                        <a:rPr lang="ja-JP" altLang="en-US" sz="600" u="none" strike="noStrike">
                          <a:effectLst/>
                        </a:rPr>
                        <a:t>（水）～</a:t>
                      </a:r>
                      <a:r>
                        <a:rPr lang="en-US" altLang="ja-JP" sz="600" u="none" strike="noStrike">
                          <a:effectLst/>
                        </a:rPr>
                        <a:t>9/12</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9/4</a:t>
                      </a:r>
                      <a:r>
                        <a:rPr lang="ja-JP" altLang="en-US" sz="600" u="none" strike="noStrike">
                          <a:effectLst/>
                        </a:rPr>
                        <a:t>（木）～利用日の</a:t>
                      </a:r>
                      <a:r>
                        <a:rPr lang="en-US" altLang="ja-JP" sz="600" u="none" strike="noStrike">
                          <a:effectLst/>
                        </a:rPr>
                        <a:t>1</a:t>
                      </a:r>
                      <a:r>
                        <a:rPr lang="ja-JP" altLang="en-US" sz="600" u="none" strike="noStrike">
                          <a:effectLst/>
                        </a:rPr>
                        <a:t>週間前（同曜日）まで</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extLst>
                  <a:ext uri="{0D108BD9-81ED-4DB2-BD59-A6C34878D82A}">
                    <a16:rowId xmlns:a16="http://schemas.microsoft.com/office/drawing/2014/main" val="2063131929"/>
                  </a:ext>
                </a:extLst>
              </a:tr>
              <a:tr h="164366">
                <a:tc>
                  <a:txBody>
                    <a:bodyPr/>
                    <a:lstStyle/>
                    <a:p>
                      <a:pPr algn="ctr" fontAlgn="ctr"/>
                      <a:r>
                        <a:rPr lang="en-US" altLang="ja-JP" sz="600" u="none" strike="noStrike">
                          <a:effectLst/>
                        </a:rPr>
                        <a:t>11</a:t>
                      </a:r>
                      <a:r>
                        <a:rPr lang="ja-JP" altLang="en-US" sz="600" u="none" strike="noStrike">
                          <a:effectLst/>
                        </a:rPr>
                        <a:t>月分</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9</a:t>
                      </a:r>
                      <a:r>
                        <a:rPr lang="ja-JP" altLang="en-US" sz="600" u="none" strike="noStrike">
                          <a:effectLst/>
                        </a:rPr>
                        <a:t>月</a:t>
                      </a:r>
                      <a:r>
                        <a:rPr lang="en-US" altLang="ja-JP" sz="600" u="none" strike="noStrike">
                          <a:effectLst/>
                        </a:rPr>
                        <a:t>16</a:t>
                      </a:r>
                      <a:r>
                        <a:rPr lang="ja-JP" altLang="en-US" sz="600" u="none" strike="noStrike">
                          <a:effectLst/>
                        </a:rPr>
                        <a:t>日</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ja-JP" altLang="en-US" sz="600" u="none" strike="noStrike">
                          <a:effectLst/>
                        </a:rPr>
                        <a:t>～</a:t>
                      </a:r>
                      <a:r>
                        <a:rPr lang="en-US" altLang="ja-JP" sz="600" u="none" strike="noStrike">
                          <a:effectLst/>
                        </a:rPr>
                        <a:t>9/26</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10/1</a:t>
                      </a:r>
                      <a:r>
                        <a:rPr lang="ja-JP" altLang="en-US" sz="600" u="none" strike="noStrike">
                          <a:effectLst/>
                        </a:rPr>
                        <a:t>（水）</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10/2</a:t>
                      </a:r>
                      <a:r>
                        <a:rPr lang="ja-JP" altLang="en-US" sz="600" u="none" strike="noStrike">
                          <a:effectLst/>
                        </a:rPr>
                        <a:t>（木）</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10/1</a:t>
                      </a:r>
                      <a:r>
                        <a:rPr lang="ja-JP" altLang="en-US" sz="600" u="none" strike="noStrike">
                          <a:effectLst/>
                        </a:rPr>
                        <a:t>（水）～</a:t>
                      </a:r>
                      <a:r>
                        <a:rPr lang="en-US" altLang="ja-JP" sz="600" u="none" strike="noStrike">
                          <a:effectLst/>
                        </a:rPr>
                        <a:t>10/10</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10/2</a:t>
                      </a:r>
                      <a:r>
                        <a:rPr lang="ja-JP" altLang="en-US" sz="600" u="none" strike="noStrike">
                          <a:effectLst/>
                        </a:rPr>
                        <a:t>（木）～利用日の</a:t>
                      </a:r>
                      <a:r>
                        <a:rPr lang="en-US" altLang="ja-JP" sz="600" u="none" strike="noStrike">
                          <a:effectLst/>
                        </a:rPr>
                        <a:t>1</a:t>
                      </a:r>
                      <a:r>
                        <a:rPr lang="ja-JP" altLang="en-US" sz="600" u="none" strike="noStrike">
                          <a:effectLst/>
                        </a:rPr>
                        <a:t>週間前（同曜日）まで</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extLst>
                  <a:ext uri="{0D108BD9-81ED-4DB2-BD59-A6C34878D82A}">
                    <a16:rowId xmlns:a16="http://schemas.microsoft.com/office/drawing/2014/main" val="661533956"/>
                  </a:ext>
                </a:extLst>
              </a:tr>
              <a:tr h="164366">
                <a:tc>
                  <a:txBody>
                    <a:bodyPr/>
                    <a:lstStyle/>
                    <a:p>
                      <a:pPr algn="ctr" fontAlgn="ctr"/>
                      <a:r>
                        <a:rPr lang="en-US" altLang="ja-JP" sz="600" u="none" strike="noStrike">
                          <a:effectLst/>
                        </a:rPr>
                        <a:t>12</a:t>
                      </a:r>
                      <a:r>
                        <a:rPr lang="ja-JP" altLang="en-US" sz="600" u="none" strike="noStrike">
                          <a:effectLst/>
                        </a:rPr>
                        <a:t>月分</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10</a:t>
                      </a:r>
                      <a:r>
                        <a:rPr lang="ja-JP" altLang="en-US" sz="600" u="none" strike="noStrike">
                          <a:effectLst/>
                        </a:rPr>
                        <a:t>月</a:t>
                      </a:r>
                      <a:r>
                        <a:rPr lang="en-US" altLang="ja-JP" sz="600" u="none" strike="noStrike">
                          <a:effectLst/>
                        </a:rPr>
                        <a:t>15</a:t>
                      </a:r>
                      <a:r>
                        <a:rPr lang="ja-JP" altLang="en-US" sz="600" u="none" strike="noStrike">
                          <a:effectLst/>
                        </a:rPr>
                        <a:t>日</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ja-JP" altLang="en-US" sz="600" u="none" strike="noStrike">
                          <a:effectLst/>
                        </a:rPr>
                        <a:t>～</a:t>
                      </a:r>
                      <a:r>
                        <a:rPr lang="en-US" altLang="ja-JP" sz="600" u="none" strike="noStrike">
                          <a:effectLst/>
                        </a:rPr>
                        <a:t>10/31</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11/5</a:t>
                      </a:r>
                      <a:r>
                        <a:rPr lang="ja-JP" altLang="en-US" sz="600" u="none" strike="noStrike">
                          <a:effectLst/>
                        </a:rPr>
                        <a:t>（水）</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11/6</a:t>
                      </a:r>
                      <a:r>
                        <a:rPr lang="ja-JP" altLang="en-US" sz="600" u="none" strike="noStrike">
                          <a:effectLst/>
                        </a:rPr>
                        <a:t>（木）</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11/5</a:t>
                      </a:r>
                      <a:r>
                        <a:rPr lang="ja-JP" altLang="en-US" sz="600" u="none" strike="noStrike">
                          <a:effectLst/>
                        </a:rPr>
                        <a:t>（水）～</a:t>
                      </a:r>
                      <a:r>
                        <a:rPr lang="en-US" altLang="ja-JP" sz="600" u="none" strike="noStrike">
                          <a:effectLst/>
                        </a:rPr>
                        <a:t>11/14</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11/6</a:t>
                      </a:r>
                      <a:r>
                        <a:rPr lang="ja-JP" altLang="en-US" sz="600" u="none" strike="noStrike">
                          <a:effectLst/>
                        </a:rPr>
                        <a:t>（木）～利用日の</a:t>
                      </a:r>
                      <a:r>
                        <a:rPr lang="en-US" altLang="ja-JP" sz="600" u="none" strike="noStrike">
                          <a:effectLst/>
                        </a:rPr>
                        <a:t>1</a:t>
                      </a:r>
                      <a:r>
                        <a:rPr lang="ja-JP" altLang="en-US" sz="600" u="none" strike="noStrike">
                          <a:effectLst/>
                        </a:rPr>
                        <a:t>週間前（同曜日）まで</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extLst>
                  <a:ext uri="{0D108BD9-81ED-4DB2-BD59-A6C34878D82A}">
                    <a16:rowId xmlns:a16="http://schemas.microsoft.com/office/drawing/2014/main" val="3678005923"/>
                  </a:ext>
                </a:extLst>
              </a:tr>
              <a:tr h="164366">
                <a:tc>
                  <a:txBody>
                    <a:bodyPr/>
                    <a:lstStyle/>
                    <a:p>
                      <a:pPr algn="ctr" fontAlgn="ctr"/>
                      <a:r>
                        <a:rPr lang="en-US" altLang="ja-JP" sz="600" u="none" strike="noStrike">
                          <a:effectLst/>
                        </a:rPr>
                        <a:t>1</a:t>
                      </a:r>
                      <a:r>
                        <a:rPr lang="ja-JP" altLang="en-US" sz="600" u="none" strike="noStrike">
                          <a:effectLst/>
                        </a:rPr>
                        <a:t>月</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11</a:t>
                      </a:r>
                      <a:r>
                        <a:rPr lang="ja-JP" altLang="en-US" sz="600" u="none" strike="noStrike">
                          <a:effectLst/>
                        </a:rPr>
                        <a:t>月</a:t>
                      </a:r>
                      <a:r>
                        <a:rPr lang="en-US" altLang="ja-JP" sz="600" u="none" strike="noStrike">
                          <a:effectLst/>
                        </a:rPr>
                        <a:t>17</a:t>
                      </a:r>
                      <a:r>
                        <a:rPr lang="ja-JP" altLang="en-US" sz="600" u="none" strike="noStrike">
                          <a:effectLst/>
                        </a:rPr>
                        <a:t>日</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ja-JP" altLang="en-US" sz="600" u="none" strike="noStrike">
                          <a:effectLst/>
                        </a:rPr>
                        <a:t>～</a:t>
                      </a:r>
                      <a:r>
                        <a:rPr lang="en-US" altLang="ja-JP" sz="600" u="none" strike="noStrike">
                          <a:effectLst/>
                        </a:rPr>
                        <a:t>11/28</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12/3</a:t>
                      </a:r>
                      <a:r>
                        <a:rPr lang="ja-JP" altLang="en-US" sz="600" u="none" strike="noStrike">
                          <a:effectLst/>
                        </a:rPr>
                        <a:t>（水）</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12/4</a:t>
                      </a:r>
                      <a:r>
                        <a:rPr lang="ja-JP" altLang="en-US" sz="600" u="none" strike="noStrike">
                          <a:effectLst/>
                        </a:rPr>
                        <a:t>（木）</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12/3</a:t>
                      </a:r>
                      <a:r>
                        <a:rPr lang="ja-JP" altLang="en-US" sz="600" u="none" strike="noStrike">
                          <a:effectLst/>
                        </a:rPr>
                        <a:t>（水）～</a:t>
                      </a:r>
                      <a:r>
                        <a:rPr lang="en-US" altLang="ja-JP" sz="600" u="none" strike="noStrike">
                          <a:effectLst/>
                        </a:rPr>
                        <a:t>12/12</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12/4</a:t>
                      </a:r>
                      <a:r>
                        <a:rPr lang="ja-JP" altLang="en-US" sz="600" u="none" strike="noStrike">
                          <a:effectLst/>
                        </a:rPr>
                        <a:t>（木）～利用日の</a:t>
                      </a:r>
                      <a:r>
                        <a:rPr lang="en-US" altLang="ja-JP" sz="600" u="none" strike="noStrike">
                          <a:effectLst/>
                        </a:rPr>
                        <a:t>1</a:t>
                      </a:r>
                      <a:r>
                        <a:rPr lang="ja-JP" altLang="en-US" sz="600" u="none" strike="noStrike">
                          <a:effectLst/>
                        </a:rPr>
                        <a:t>週間前（同曜日）まで</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extLst>
                  <a:ext uri="{0D108BD9-81ED-4DB2-BD59-A6C34878D82A}">
                    <a16:rowId xmlns:a16="http://schemas.microsoft.com/office/drawing/2014/main" val="3316165156"/>
                  </a:ext>
                </a:extLst>
              </a:tr>
              <a:tr h="164366">
                <a:tc>
                  <a:txBody>
                    <a:bodyPr/>
                    <a:lstStyle/>
                    <a:p>
                      <a:pPr algn="ctr" fontAlgn="ctr"/>
                      <a:r>
                        <a:rPr lang="en-US" altLang="ja-JP" sz="600" u="none" strike="noStrike">
                          <a:effectLst/>
                        </a:rPr>
                        <a:t>2</a:t>
                      </a:r>
                      <a:r>
                        <a:rPr lang="ja-JP" altLang="en-US" sz="600" u="none" strike="noStrike">
                          <a:effectLst/>
                        </a:rPr>
                        <a:t>月</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12</a:t>
                      </a:r>
                      <a:r>
                        <a:rPr lang="ja-JP" altLang="en-US" sz="600" u="none" strike="noStrike">
                          <a:effectLst/>
                        </a:rPr>
                        <a:t>月</a:t>
                      </a:r>
                      <a:r>
                        <a:rPr lang="en-US" altLang="ja-JP" sz="600" u="none" strike="noStrike">
                          <a:effectLst/>
                        </a:rPr>
                        <a:t>15</a:t>
                      </a:r>
                      <a:r>
                        <a:rPr lang="ja-JP" altLang="en-US" sz="600" u="none" strike="noStrike">
                          <a:effectLst/>
                        </a:rPr>
                        <a:t>日</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ja-JP" altLang="en-US" sz="600" u="none" strike="noStrike">
                          <a:effectLst/>
                        </a:rPr>
                        <a:t>～</a:t>
                      </a:r>
                      <a:r>
                        <a:rPr lang="en-US" altLang="ja-JP" sz="600" u="none" strike="noStrike">
                          <a:effectLst/>
                        </a:rPr>
                        <a:t>12/26</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1/7</a:t>
                      </a:r>
                      <a:r>
                        <a:rPr lang="ja-JP" altLang="en-US" sz="600" u="none" strike="noStrike">
                          <a:effectLst/>
                        </a:rPr>
                        <a:t>（水）</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1/8</a:t>
                      </a:r>
                      <a:r>
                        <a:rPr lang="ja-JP" altLang="en-US" sz="600" u="none" strike="noStrike">
                          <a:effectLst/>
                        </a:rPr>
                        <a:t>（木）</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1/7</a:t>
                      </a:r>
                      <a:r>
                        <a:rPr lang="ja-JP" altLang="en-US" sz="600" u="none" strike="noStrike">
                          <a:effectLst/>
                        </a:rPr>
                        <a:t>（水）～</a:t>
                      </a:r>
                      <a:r>
                        <a:rPr lang="en-US" altLang="ja-JP" sz="600" u="none" strike="noStrike">
                          <a:effectLst/>
                        </a:rPr>
                        <a:t>1/16</a:t>
                      </a:r>
                      <a:r>
                        <a:rPr lang="ja-JP" altLang="en-US" sz="600" u="none" strike="noStrike">
                          <a:effectLst/>
                        </a:rPr>
                        <a:t>（金）</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a:effectLst/>
                        </a:rPr>
                        <a:t>1/8</a:t>
                      </a:r>
                      <a:r>
                        <a:rPr lang="ja-JP" altLang="en-US" sz="600" u="none" strike="noStrike">
                          <a:effectLst/>
                        </a:rPr>
                        <a:t>（木）～利用日の</a:t>
                      </a:r>
                      <a:r>
                        <a:rPr lang="en-US" altLang="ja-JP" sz="600" u="none" strike="noStrike">
                          <a:effectLst/>
                        </a:rPr>
                        <a:t>1</a:t>
                      </a:r>
                      <a:r>
                        <a:rPr lang="ja-JP" altLang="en-US" sz="600" u="none" strike="noStrike">
                          <a:effectLst/>
                        </a:rPr>
                        <a:t>週間前（同曜日）まで</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extLst>
                  <a:ext uri="{0D108BD9-81ED-4DB2-BD59-A6C34878D82A}">
                    <a16:rowId xmlns:a16="http://schemas.microsoft.com/office/drawing/2014/main" val="2432055905"/>
                  </a:ext>
                </a:extLst>
              </a:tr>
              <a:tr h="164366">
                <a:tc>
                  <a:txBody>
                    <a:bodyPr/>
                    <a:lstStyle/>
                    <a:p>
                      <a:pPr algn="ctr" fontAlgn="ctr"/>
                      <a:r>
                        <a:rPr lang="en-US" altLang="ja-JP" sz="600" u="none" strike="noStrike" dirty="0">
                          <a:effectLst/>
                        </a:rPr>
                        <a:t>3</a:t>
                      </a:r>
                      <a:r>
                        <a:rPr lang="ja-JP" altLang="en-US" sz="600" u="none" strike="noStrike" dirty="0">
                          <a:effectLst/>
                        </a:rPr>
                        <a:t>月</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dirty="0">
                          <a:effectLst/>
                        </a:rPr>
                        <a:t>1</a:t>
                      </a:r>
                      <a:r>
                        <a:rPr lang="ja-JP" altLang="en-US" sz="600" u="none" strike="noStrike" dirty="0">
                          <a:effectLst/>
                        </a:rPr>
                        <a:t>月</a:t>
                      </a:r>
                      <a:r>
                        <a:rPr lang="en-US" altLang="ja-JP" sz="600" u="none" strike="noStrike" dirty="0">
                          <a:effectLst/>
                        </a:rPr>
                        <a:t>15</a:t>
                      </a:r>
                      <a:r>
                        <a:rPr lang="ja-JP" altLang="en-US" sz="600" u="none" strike="noStrike" dirty="0">
                          <a:effectLst/>
                        </a:rPr>
                        <a:t>日</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ja-JP" altLang="en-US" sz="600" u="none" strike="noStrike" dirty="0">
                          <a:effectLst/>
                        </a:rPr>
                        <a:t>～</a:t>
                      </a:r>
                      <a:r>
                        <a:rPr lang="en-US" altLang="ja-JP" sz="600" u="none" strike="noStrike" dirty="0">
                          <a:effectLst/>
                        </a:rPr>
                        <a:t>1/30</a:t>
                      </a:r>
                      <a:r>
                        <a:rPr lang="ja-JP" altLang="en-US" sz="600" u="none" strike="noStrike" dirty="0">
                          <a:effectLst/>
                        </a:rPr>
                        <a:t>（金）</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dirty="0">
                          <a:effectLst/>
                        </a:rPr>
                        <a:t>2/4</a:t>
                      </a:r>
                      <a:r>
                        <a:rPr lang="ja-JP" altLang="en-US" sz="600" u="none" strike="noStrike" dirty="0">
                          <a:effectLst/>
                        </a:rPr>
                        <a:t>（水）</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dirty="0">
                          <a:effectLst/>
                        </a:rPr>
                        <a:t>2/5</a:t>
                      </a:r>
                      <a:r>
                        <a:rPr lang="ja-JP" altLang="en-US" sz="600" u="none" strike="noStrike" dirty="0">
                          <a:effectLst/>
                        </a:rPr>
                        <a:t>（木）</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dirty="0">
                          <a:effectLst/>
                        </a:rPr>
                        <a:t>2/4</a:t>
                      </a:r>
                      <a:r>
                        <a:rPr lang="ja-JP" altLang="en-US" sz="600" u="none" strike="noStrike" dirty="0">
                          <a:effectLst/>
                        </a:rPr>
                        <a:t>（水）～</a:t>
                      </a:r>
                      <a:r>
                        <a:rPr lang="en-US" altLang="ja-JP" sz="600" u="none" strike="noStrike" dirty="0">
                          <a:effectLst/>
                        </a:rPr>
                        <a:t>2/13</a:t>
                      </a:r>
                      <a:r>
                        <a:rPr lang="ja-JP" altLang="en-US" sz="600" u="none" strike="noStrike" dirty="0">
                          <a:effectLst/>
                        </a:rPr>
                        <a:t>（金）</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tc>
                  <a:txBody>
                    <a:bodyPr/>
                    <a:lstStyle/>
                    <a:p>
                      <a:pPr algn="ctr" fontAlgn="ctr"/>
                      <a:r>
                        <a:rPr lang="en-US" altLang="ja-JP" sz="600" u="none" strike="noStrike" dirty="0">
                          <a:effectLst/>
                        </a:rPr>
                        <a:t>2/5</a:t>
                      </a:r>
                      <a:r>
                        <a:rPr lang="ja-JP" altLang="en-US" sz="600" u="none" strike="noStrike" dirty="0">
                          <a:effectLst/>
                        </a:rPr>
                        <a:t>（木）～利用日の</a:t>
                      </a:r>
                      <a:r>
                        <a:rPr lang="en-US" altLang="ja-JP" sz="600" u="none" strike="noStrike" dirty="0">
                          <a:effectLst/>
                        </a:rPr>
                        <a:t>1</a:t>
                      </a:r>
                      <a:r>
                        <a:rPr lang="ja-JP" altLang="en-US" sz="600" u="none" strike="noStrike" dirty="0">
                          <a:effectLst/>
                        </a:rPr>
                        <a:t>週間前（同曜日）まで</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5065" marR="5065" marT="5065" marB="0" anchor="ctr"/>
                </a:tc>
                <a:extLst>
                  <a:ext uri="{0D108BD9-81ED-4DB2-BD59-A6C34878D82A}">
                    <a16:rowId xmlns:a16="http://schemas.microsoft.com/office/drawing/2014/main" val="1044967649"/>
                  </a:ext>
                </a:extLst>
              </a:tr>
            </a:tbl>
          </a:graphicData>
        </a:graphic>
      </p:graphicFrame>
    </p:spTree>
    <p:extLst>
      <p:ext uri="{BB962C8B-B14F-4D97-AF65-F5344CB8AC3E}">
        <p14:creationId xmlns:p14="http://schemas.microsoft.com/office/powerpoint/2010/main" val="4209765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908720" y="1376582"/>
            <a:ext cx="5328592" cy="784830"/>
          </a:xfrm>
          <a:prstGeom prst="rect">
            <a:avLst/>
          </a:prstGeom>
          <a:noFill/>
          <a:ln>
            <a:solidFill>
              <a:schemeClr val="tx1"/>
            </a:solidFill>
          </a:ln>
        </p:spPr>
        <p:txBody>
          <a:bodyPr wrap="square" rtlCol="0">
            <a:spAutoFit/>
          </a:bodyPr>
          <a:lstStyle/>
          <a:p>
            <a:pPr lvl="0"/>
            <a:r>
              <a:rPr lang="ja-JP" altLang="en-US" sz="12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050" dirty="0" smtClean="0">
                <a:latin typeface="HG丸ｺﾞｼｯｸM-PRO" panose="020F0600000000000000" pitchFamily="50" charset="-128"/>
                <a:ea typeface="HG丸ｺﾞｼｯｸM-PRO" panose="020F0600000000000000" pitchFamily="50" charset="-128"/>
                <a:cs typeface="ＭＳ Ｐゴシック" pitchFamily="50" charset="-128"/>
              </a:rPr>
              <a:t>下記書面を提出してください。</a:t>
            </a:r>
            <a:endParaRPr lang="en-US" altLang="ja-JP" sz="105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2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050" dirty="0" smtClean="0">
                <a:latin typeface="HG丸ｺﾞｼｯｸM-PRO" panose="020F0600000000000000" pitchFamily="50" charset="-128"/>
                <a:ea typeface="HG丸ｺﾞｼｯｸM-PRO" panose="020F0600000000000000" pitchFamily="50" charset="-128"/>
                <a:cs typeface="ＭＳ Ｐゴシック" pitchFamily="50" charset="-128"/>
              </a:rPr>
              <a:t>・公園利用取り止め届（様式６号）</a:t>
            </a:r>
            <a:endParaRPr lang="en-US" altLang="ja-JP" sz="105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05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050" dirty="0" smtClean="0">
                <a:latin typeface="HG丸ｺﾞｼｯｸM-PRO" panose="020F0600000000000000" pitchFamily="50" charset="-128"/>
                <a:ea typeface="HG丸ｺﾞｼｯｸM-PRO" panose="020F0600000000000000" pitchFamily="50" charset="-128"/>
                <a:cs typeface="ＭＳ Ｐゴシック" pitchFamily="50" charset="-128"/>
              </a:rPr>
              <a:t>　 ・許可書（</a:t>
            </a:r>
            <a:r>
              <a:rPr lang="ja-JP" altLang="en-US" sz="1050" dirty="0">
                <a:latin typeface="HG丸ｺﾞｼｯｸM-PRO" panose="020F0600000000000000" pitchFamily="50" charset="-128"/>
                <a:ea typeface="HG丸ｺﾞｼｯｸM-PRO" panose="020F0600000000000000" pitchFamily="50" charset="-128"/>
                <a:cs typeface="ＭＳ Ｐゴシック" pitchFamily="50" charset="-128"/>
              </a:rPr>
              <a:t>原本</a:t>
            </a:r>
            <a:r>
              <a:rPr lang="ja-JP" altLang="en-US" sz="1050" dirty="0" smtClean="0">
                <a:latin typeface="HG丸ｺﾞｼｯｸM-PRO" panose="020F0600000000000000" pitchFamily="50" charset="-128"/>
                <a:ea typeface="HG丸ｺﾞｼｯｸM-PRO" panose="020F0600000000000000" pitchFamily="50" charset="-128"/>
                <a:cs typeface="ＭＳ Ｐゴシック" pitchFamily="50" charset="-128"/>
              </a:rPr>
              <a:t>）および納入</a:t>
            </a:r>
            <a:r>
              <a:rPr lang="ja-JP" altLang="en-US" sz="1050" dirty="0">
                <a:latin typeface="HG丸ｺﾞｼｯｸM-PRO" panose="020F0600000000000000" pitchFamily="50" charset="-128"/>
                <a:ea typeface="HG丸ｺﾞｼｯｸM-PRO" panose="020F0600000000000000" pitchFamily="50" charset="-128"/>
                <a:cs typeface="ＭＳ Ｐゴシック" pitchFamily="50" charset="-128"/>
              </a:rPr>
              <a:t>通知書兼領収書（写し）</a:t>
            </a:r>
            <a:endParaRPr lang="en-US" altLang="ja-JP" sz="105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105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05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既に許可書を受け取っている場合のみ</a:t>
            </a:r>
            <a:endParaRPr lang="ja-JP" altLang="en-US" sz="900" u="sng" dirty="0" smtClean="0">
              <a:latin typeface="+mj-ea"/>
              <a:ea typeface="+mj-ea"/>
              <a:cs typeface="ＭＳ Ｐゴシック" pitchFamily="50" charset="-128"/>
            </a:endParaRPr>
          </a:p>
        </p:txBody>
      </p:sp>
      <p:sp>
        <p:nvSpPr>
          <p:cNvPr id="6" name="正方形/長方形 5"/>
          <p:cNvSpPr/>
          <p:nvPr/>
        </p:nvSpPr>
        <p:spPr>
          <a:xfrm>
            <a:off x="266978" y="1097688"/>
            <a:ext cx="4818206" cy="261610"/>
          </a:xfrm>
          <a:prstGeom prst="rect">
            <a:avLst/>
          </a:prstGeom>
        </p:spPr>
        <p:txBody>
          <a:bodyPr wrap="square">
            <a:spAutoFit/>
          </a:bodyPr>
          <a:lstStyle/>
          <a:p>
            <a:pPr lvl="0"/>
            <a:r>
              <a:rPr lang="en-US" altLang="ja-JP" sz="1100" b="1"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100" b="1" dirty="0" smtClean="0">
                <a:latin typeface="HG丸ｺﾞｼｯｸM-PRO" panose="020F0600000000000000" pitchFamily="50" charset="-128"/>
                <a:ea typeface="HG丸ｺﾞｼｯｸM-PRO" panose="020F0600000000000000" pitchFamily="50" charset="-128"/>
                <a:cs typeface="ＭＳ Ｐゴシック" pitchFamily="50" charset="-128"/>
              </a:rPr>
              <a:t>利用日の１週間前</a:t>
            </a:r>
            <a:r>
              <a:rPr lang="ja-JP" altLang="en-US" sz="1100" b="1" dirty="0">
                <a:latin typeface="HG丸ｺﾞｼｯｸM-PRO" panose="020F0600000000000000" pitchFamily="50" charset="-128"/>
                <a:ea typeface="HG丸ｺﾞｼｯｸM-PRO" panose="020F0600000000000000" pitchFamily="50" charset="-128"/>
                <a:cs typeface="ＭＳ Ｐゴシック" pitchFamily="50" charset="-128"/>
              </a:rPr>
              <a:t>までに</a:t>
            </a:r>
            <a:endParaRPr lang="en-US" altLang="ja-JP" sz="11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8" name="正方形/長方形 7"/>
          <p:cNvSpPr/>
          <p:nvPr/>
        </p:nvSpPr>
        <p:spPr>
          <a:xfrm>
            <a:off x="975395" y="2230190"/>
            <a:ext cx="5328592" cy="215444"/>
          </a:xfrm>
          <a:prstGeom prst="rect">
            <a:avLst/>
          </a:prstGeom>
        </p:spPr>
        <p:txBody>
          <a:bodyPr wrap="square">
            <a:spAutoFit/>
          </a:bodyPr>
          <a:lstStyle/>
          <a:p>
            <a:r>
              <a:rPr lang="en-US" altLang="ja-JP" sz="800" dirty="0" smtClean="0">
                <a:latin typeface="HG丸ｺﾞｼｯｸM-PRO" panose="020F0600000000000000" pitchFamily="50" charset="-128"/>
                <a:ea typeface="HG丸ｺﾞｼｯｸM-PRO" panose="020F0600000000000000" pitchFamily="50" charset="-128"/>
              </a:rPr>
              <a:t>※</a:t>
            </a:r>
            <a:r>
              <a:rPr lang="ja-JP" altLang="en-US" sz="800" dirty="0" smtClean="0">
                <a:latin typeface="HG丸ｺﾞｼｯｸM-PRO" panose="020F0600000000000000" pitchFamily="50" charset="-128"/>
                <a:ea typeface="HG丸ｺﾞｼｯｸM-PRO" panose="020F0600000000000000" pitchFamily="50" charset="-128"/>
              </a:rPr>
              <a:t>使用日の１</a:t>
            </a:r>
            <a:r>
              <a:rPr lang="ja-JP" altLang="en-US" sz="800" dirty="0">
                <a:latin typeface="HG丸ｺﾞｼｯｸM-PRO" panose="020F0600000000000000" pitchFamily="50" charset="-128"/>
                <a:ea typeface="HG丸ｺﾞｼｯｸM-PRO" panose="020F0600000000000000" pitchFamily="50" charset="-128"/>
              </a:rPr>
              <a:t>週間</a:t>
            </a:r>
            <a:r>
              <a:rPr lang="ja-JP" altLang="en-US" sz="800" dirty="0" smtClean="0">
                <a:latin typeface="HG丸ｺﾞｼｯｸM-PRO" panose="020F0600000000000000" pitchFamily="50" charset="-128"/>
                <a:ea typeface="HG丸ｺﾞｼｯｸM-PRO" panose="020F0600000000000000" pitchFamily="50" charset="-128"/>
              </a:rPr>
              <a:t>前が区役所閉庁日である場合には，直前の開庁日が期限となります。</a:t>
            </a:r>
            <a:endParaRPr lang="ja-JP" altLang="en-US" sz="800" dirty="0">
              <a:latin typeface="HG丸ｺﾞｼｯｸM-PRO" panose="020F0600000000000000" pitchFamily="50" charset="-128"/>
              <a:ea typeface="HG丸ｺﾞｼｯｸM-PRO" panose="020F0600000000000000" pitchFamily="50" charset="-128"/>
            </a:endParaRPr>
          </a:p>
        </p:txBody>
      </p:sp>
      <p:sp>
        <p:nvSpPr>
          <p:cNvPr id="9" name="正方形/長方形 8"/>
          <p:cNvSpPr/>
          <p:nvPr/>
        </p:nvSpPr>
        <p:spPr>
          <a:xfrm>
            <a:off x="266978" y="885875"/>
            <a:ext cx="2954655" cy="276999"/>
          </a:xfrm>
          <a:prstGeom prst="rect">
            <a:avLst/>
          </a:prstGeom>
        </p:spPr>
        <p:txBody>
          <a:bodyPr wrap="none">
            <a:spAutoFit/>
          </a:bodyPr>
          <a:lstStyle/>
          <a:p>
            <a:pPr lvl="0"/>
            <a:r>
              <a:rPr lang="ja-JP" altLang="en-US" sz="1200" b="1" dirty="0" smtClean="0">
                <a:latin typeface="HG丸ｺﾞｼｯｸM-PRO" panose="020F0600000000000000" pitchFamily="50" charset="-128"/>
                <a:ea typeface="HG丸ｺﾞｼｯｸM-PRO" panose="020F0600000000000000" pitchFamily="50" charset="-128"/>
                <a:cs typeface="ＭＳ Ｐゴシック" pitchFamily="50" charset="-128"/>
              </a:rPr>
              <a:t>①自己都合による利用の取り止めの場合</a:t>
            </a:r>
            <a:endParaRPr lang="en-US" altLang="ja-JP" sz="12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0" name="Rectangle 14"/>
          <p:cNvSpPr>
            <a:spLocks noChangeArrowheads="1"/>
          </p:cNvSpPr>
          <p:nvPr/>
        </p:nvSpPr>
        <p:spPr bwMode="auto">
          <a:xfrm>
            <a:off x="113755" y="77192"/>
            <a:ext cx="6627614" cy="83099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2400" b="1"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利用の取り止めについて　</a:t>
            </a:r>
            <a:endParaRPr kumimoji="1" lang="en-US" altLang="ja-JP" sz="2400" b="1"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lang="en-US" altLang="ja-JP" sz="1200" dirty="0" smtClean="0">
              <a:latin typeface="HG丸ｺﾞｼｯｸM-PRO" pitchFamily="50" charset="-128"/>
              <a:ea typeface="HG丸ｺﾞｼｯｸM-PRO" pitchFamily="50" charset="-128"/>
              <a:cs typeface="Times New Roman" pitchFamily="18" charset="0"/>
            </a:endParaRPr>
          </a:p>
          <a:p>
            <a:pPr algn="r" eaLnBrk="0" fontAlgn="base" hangingPunct="0">
              <a:spcBef>
                <a:spcPct val="0"/>
              </a:spcBef>
              <a:spcAft>
                <a:spcPct val="0"/>
              </a:spcAft>
            </a:pPr>
            <a:r>
              <a:rPr lang="ja-JP" altLang="en-US" sz="1200" dirty="0" smtClean="0">
                <a:latin typeface="HG丸ｺﾞｼｯｸM-PRO" pitchFamily="50" charset="-128"/>
                <a:ea typeface="HG丸ｺﾞｼｯｸM-PRO" pitchFamily="50" charset="-128"/>
                <a:cs typeface="Times New Roman" pitchFamily="18" charset="0"/>
              </a:rPr>
              <a:t>令和</a:t>
            </a:r>
            <a:r>
              <a:rPr lang="en-US" altLang="ja-JP" sz="1200" dirty="0">
                <a:latin typeface="HG丸ｺﾞｼｯｸM-PRO" pitchFamily="50" charset="-128"/>
                <a:ea typeface="HG丸ｺﾞｼｯｸM-PRO" pitchFamily="50" charset="-128"/>
                <a:cs typeface="Times New Roman" pitchFamily="18" charset="0"/>
              </a:rPr>
              <a:t>7</a:t>
            </a:r>
            <a:r>
              <a:rPr lang="ja-JP" altLang="en-US" sz="1200" dirty="0" smtClean="0">
                <a:latin typeface="HG丸ｺﾞｼｯｸM-PRO" pitchFamily="50" charset="-128"/>
                <a:ea typeface="HG丸ｺﾞｼｯｸM-PRO" pitchFamily="50" charset="-128"/>
                <a:cs typeface="Times New Roman" pitchFamily="18" charset="0"/>
              </a:rPr>
              <a:t>年</a:t>
            </a:r>
            <a:r>
              <a:rPr lang="en-US" altLang="ja-JP" sz="1200" dirty="0">
                <a:latin typeface="HG丸ｺﾞｼｯｸM-PRO" pitchFamily="50" charset="-128"/>
                <a:ea typeface="HG丸ｺﾞｼｯｸM-PRO" pitchFamily="50" charset="-128"/>
                <a:cs typeface="Times New Roman" pitchFamily="18" charset="0"/>
              </a:rPr>
              <a:t>1</a:t>
            </a:r>
            <a:r>
              <a:rPr lang="ja-JP" altLang="en-US" sz="1200" dirty="0" smtClean="0">
                <a:latin typeface="HG丸ｺﾞｼｯｸM-PRO" pitchFamily="50" charset="-128"/>
                <a:ea typeface="HG丸ｺﾞｼｯｸM-PRO" pitchFamily="50" charset="-128"/>
                <a:cs typeface="Times New Roman" pitchFamily="18" charset="0"/>
              </a:rPr>
              <a:t>月　南区役所維持管理課</a:t>
            </a:r>
            <a:endParaRPr kumimoji="1" lang="ja-JP" altLang="ja-JP" sz="4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1" name="テキスト ボックス 10"/>
          <p:cNvSpPr txBox="1"/>
          <p:nvPr/>
        </p:nvSpPr>
        <p:spPr>
          <a:xfrm>
            <a:off x="911915" y="3248790"/>
            <a:ext cx="5328592" cy="577081"/>
          </a:xfrm>
          <a:prstGeom prst="rect">
            <a:avLst/>
          </a:prstGeom>
          <a:noFill/>
          <a:ln>
            <a:solidFill>
              <a:schemeClr val="tx1"/>
            </a:solidFill>
          </a:ln>
        </p:spPr>
        <p:txBody>
          <a:bodyPr wrap="square" rtlCol="0">
            <a:spAutoFit/>
          </a:bodyPr>
          <a:lstStyle/>
          <a:p>
            <a:pPr lvl="0"/>
            <a:r>
              <a:rPr lang="ja-JP" altLang="en-US" sz="105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1050" u="sng" dirty="0" smtClean="0">
                <a:latin typeface="HG丸ｺﾞｼｯｸM-PRO" panose="020F0600000000000000" pitchFamily="50" charset="-128"/>
                <a:ea typeface="HG丸ｺﾞｼｯｸM-PRO" panose="020F0600000000000000" pitchFamily="50" charset="-128"/>
                <a:cs typeface="ＭＳ Ｐゴシック" pitchFamily="50" charset="-128"/>
              </a:rPr>
              <a:t>まず，区役所開庁日に電話連絡をしてください。</a:t>
            </a:r>
            <a:r>
              <a:rPr lang="ja-JP" altLang="en-US" sz="1050" dirty="0" smtClean="0">
                <a:latin typeface="HG丸ｺﾞｼｯｸM-PRO" panose="020F0600000000000000" pitchFamily="50" charset="-128"/>
                <a:ea typeface="HG丸ｺﾞｼｯｸM-PRO" panose="020F0600000000000000" pitchFamily="50" charset="-128"/>
                <a:cs typeface="ＭＳ Ｐゴシック" pitchFamily="50" charset="-128"/>
              </a:rPr>
              <a:t>事実確認が行える段階であれば，自己都合による取りやめ期限を</a:t>
            </a:r>
            <a:r>
              <a:rPr lang="ja-JP" altLang="en-US" sz="1050" smtClean="0">
                <a:latin typeface="HG丸ｺﾞｼｯｸM-PRO" panose="020F0600000000000000" pitchFamily="50" charset="-128"/>
                <a:ea typeface="HG丸ｺﾞｼｯｸM-PRO" panose="020F0600000000000000" pitchFamily="50" charset="-128"/>
                <a:cs typeface="ＭＳ Ｐゴシック" pitchFamily="50" charset="-128"/>
              </a:rPr>
              <a:t>過ぎても取り止め</a:t>
            </a:r>
            <a:r>
              <a:rPr lang="ja-JP" altLang="en-US" sz="1050" dirty="0" smtClean="0">
                <a:latin typeface="HG丸ｺﾞｼｯｸM-PRO" panose="020F0600000000000000" pitchFamily="50" charset="-128"/>
                <a:ea typeface="HG丸ｺﾞｼｯｸM-PRO" panose="020F0600000000000000" pitchFamily="50" charset="-128"/>
                <a:cs typeface="ＭＳ Ｐゴシック" pitchFamily="50" charset="-128"/>
              </a:rPr>
              <a:t>を行うことができます。手続き方法は自己都合による場合と同じです。</a:t>
            </a:r>
            <a:r>
              <a:rPr lang="ja-JP" altLang="en-US" sz="1050" dirty="0">
                <a:latin typeface="HG丸ｺﾞｼｯｸM-PRO" panose="020F0600000000000000" pitchFamily="50" charset="-128"/>
                <a:ea typeface="HG丸ｺﾞｼｯｸM-PRO" panose="020F0600000000000000" pitchFamily="50" charset="-128"/>
                <a:cs typeface="ＭＳ Ｐゴシック" pitchFamily="50" charset="-128"/>
              </a:rPr>
              <a:t>　</a:t>
            </a:r>
            <a:endParaRPr lang="en-US" altLang="ja-JP" sz="1050" dirty="0" smtClean="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2" name="正方形/長方形 11"/>
          <p:cNvSpPr/>
          <p:nvPr/>
        </p:nvSpPr>
        <p:spPr>
          <a:xfrm>
            <a:off x="270173" y="2941689"/>
            <a:ext cx="4818206" cy="261610"/>
          </a:xfrm>
          <a:prstGeom prst="rect">
            <a:avLst/>
          </a:prstGeom>
        </p:spPr>
        <p:txBody>
          <a:bodyPr wrap="square">
            <a:spAutoFit/>
          </a:bodyPr>
          <a:lstStyle/>
          <a:p>
            <a:pPr lvl="0"/>
            <a:r>
              <a:rPr lang="en-US" altLang="ja-JP" sz="1100" b="1"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1100" b="1" dirty="0" smtClean="0">
                <a:latin typeface="HG丸ｺﾞｼｯｸM-PRO" panose="020F0600000000000000" pitchFamily="50" charset="-128"/>
                <a:ea typeface="HG丸ｺﾞｼｯｸM-PRO" panose="020F0600000000000000" pitchFamily="50" charset="-128"/>
                <a:cs typeface="ＭＳ Ｐゴシック" pitchFamily="50" charset="-128"/>
              </a:rPr>
              <a:t>原則利用日～１週間後までに</a:t>
            </a:r>
            <a:endParaRPr lang="en-US" altLang="ja-JP" sz="11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4" name="正方形/長方形 13"/>
          <p:cNvSpPr/>
          <p:nvPr/>
        </p:nvSpPr>
        <p:spPr>
          <a:xfrm>
            <a:off x="270173" y="2710826"/>
            <a:ext cx="3570208" cy="276999"/>
          </a:xfrm>
          <a:prstGeom prst="rect">
            <a:avLst/>
          </a:prstGeom>
        </p:spPr>
        <p:txBody>
          <a:bodyPr wrap="none">
            <a:spAutoFit/>
          </a:bodyPr>
          <a:lstStyle/>
          <a:p>
            <a:pPr lvl="0"/>
            <a:r>
              <a:rPr lang="ja-JP" altLang="en-US" sz="1200" b="1" dirty="0" smtClean="0">
                <a:latin typeface="HG丸ｺﾞｼｯｸM-PRO" panose="020F0600000000000000" pitchFamily="50" charset="-128"/>
                <a:ea typeface="HG丸ｺﾞｼｯｸM-PRO" panose="020F0600000000000000" pitchFamily="50" charset="-128"/>
                <a:cs typeface="ＭＳ Ｐゴシック" pitchFamily="50" charset="-128"/>
              </a:rPr>
              <a:t>②雨天等の不可抗力による利用の取り止めの場合</a:t>
            </a:r>
            <a:endParaRPr lang="en-US" altLang="ja-JP" sz="12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5" name="テキスト ボックス 14"/>
          <p:cNvSpPr txBox="1"/>
          <p:nvPr/>
        </p:nvSpPr>
        <p:spPr>
          <a:xfrm>
            <a:off x="764704" y="5624093"/>
            <a:ext cx="5328592" cy="707886"/>
          </a:xfrm>
          <a:prstGeom prst="rect">
            <a:avLst/>
          </a:prstGeom>
          <a:noFill/>
          <a:ln>
            <a:noFill/>
            <a:prstDash val="lgDashDot"/>
          </a:ln>
        </p:spPr>
        <p:txBody>
          <a:bodyPr wrap="square" rtlCol="0">
            <a:spAutoFit/>
          </a:bodyPr>
          <a:lstStyle/>
          <a:p>
            <a:pPr lvl="0"/>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　利用料を納付した後に公園利用取り止め届を提出した場合，次回の利用料にあてることができます。</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希望される場合は，取り止め届の備考欄に振替希望日をご記入の上，職員にご相談ください。既に決裁が完了している利用日には，振替ができない場合もありますので，ご了承ください。</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当該年度分の利用料は当該年度の３月３１日までの利用日にのみ振替が可能ですので，指定の提出期限までに申請してください</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a:t>
            </a:r>
            <a:endParaRPr lang="en-US" altLang="ja-JP" sz="800"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7" name="正方形/長方形 16"/>
          <p:cNvSpPr/>
          <p:nvPr/>
        </p:nvSpPr>
        <p:spPr>
          <a:xfrm>
            <a:off x="751984" y="5357775"/>
            <a:ext cx="1595309" cy="246221"/>
          </a:xfrm>
          <a:prstGeom prst="rect">
            <a:avLst/>
          </a:prstGeom>
        </p:spPr>
        <p:txBody>
          <a:bodyPr wrap="none">
            <a:spAutoFit/>
          </a:bodyPr>
          <a:lstStyle/>
          <a:p>
            <a:pPr lvl="0"/>
            <a:r>
              <a:rPr lang="ja-JP" altLang="en-US" sz="1000" b="1" dirty="0" smtClean="0">
                <a:latin typeface="HG丸ｺﾞｼｯｸM-PRO" panose="020F0600000000000000" pitchFamily="50" charset="-128"/>
                <a:ea typeface="HG丸ｺﾞｼｯｸM-PRO" panose="020F0600000000000000" pitchFamily="50" charset="-128"/>
                <a:cs typeface="ＭＳ Ｐゴシック" pitchFamily="50" charset="-128"/>
              </a:rPr>
              <a:t>★利用料の振替について</a:t>
            </a:r>
            <a:endParaRPr lang="en-US" altLang="ja-JP" sz="10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8" name="テキスト ボックス 17"/>
          <p:cNvSpPr txBox="1"/>
          <p:nvPr/>
        </p:nvSpPr>
        <p:spPr>
          <a:xfrm>
            <a:off x="779562" y="6795252"/>
            <a:ext cx="5328592" cy="1815882"/>
          </a:xfrm>
          <a:prstGeom prst="rect">
            <a:avLst/>
          </a:prstGeom>
          <a:noFill/>
          <a:ln>
            <a:noFill/>
          </a:ln>
        </p:spPr>
        <p:txBody>
          <a:bodyPr wrap="square" rtlCol="0">
            <a:spAutoFit/>
          </a:bodyPr>
          <a:lstStyle/>
          <a:p>
            <a:pPr lvl="0"/>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　今後利用する予定がない場合等には，利用料の還付をすることができます。</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南区役所の窓口まで</a:t>
            </a:r>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下記書面を提出してください</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・公園使用料等還付申請書（様式第７号）</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・請求書</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・公園利用取り止め届（様式第６号）</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手続きに必要なもの</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・許可書（原本）</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・納入通知書兼領収書（原本）</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・振込を希望する口座の通帳の写し</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　</a:t>
            </a:r>
            <a:r>
              <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指定できる通帳かどうか，事前にお問い合わせください。</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　</a:t>
            </a:r>
            <a:endPar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endParaRPr>
          </a:p>
          <a:p>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r>
              <a:rPr lang="en-US" altLang="ja-JP" sz="8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当該年度分の利用料は翌年度に還付することができませんので，指定の提出期限までに申請してください</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a:t>
            </a:r>
            <a:endParaRPr lang="en-US" altLang="ja-JP" sz="800"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19" name="正方形/長方形 18"/>
          <p:cNvSpPr/>
          <p:nvPr/>
        </p:nvSpPr>
        <p:spPr>
          <a:xfrm>
            <a:off x="761509" y="6504394"/>
            <a:ext cx="1595309" cy="246221"/>
          </a:xfrm>
          <a:prstGeom prst="rect">
            <a:avLst/>
          </a:prstGeom>
        </p:spPr>
        <p:txBody>
          <a:bodyPr wrap="none">
            <a:spAutoFit/>
          </a:bodyPr>
          <a:lstStyle/>
          <a:p>
            <a:pPr lvl="0"/>
            <a:r>
              <a:rPr lang="ja-JP" altLang="en-US" sz="1000" b="1" dirty="0" smtClean="0">
                <a:latin typeface="HG丸ｺﾞｼｯｸM-PRO" panose="020F0600000000000000" pitchFamily="50" charset="-128"/>
                <a:ea typeface="HG丸ｺﾞｼｯｸM-PRO" panose="020F0600000000000000" pitchFamily="50" charset="-128"/>
                <a:cs typeface="ＭＳ Ｐゴシック" pitchFamily="50" charset="-128"/>
              </a:rPr>
              <a:t>★利用料の還付について</a:t>
            </a:r>
            <a:endParaRPr lang="en-US" altLang="ja-JP" sz="10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20" name="正方形/長方形 19"/>
          <p:cNvSpPr/>
          <p:nvPr/>
        </p:nvSpPr>
        <p:spPr>
          <a:xfrm>
            <a:off x="926772" y="3835154"/>
            <a:ext cx="5310539" cy="707886"/>
          </a:xfrm>
          <a:prstGeom prst="rect">
            <a:avLst/>
          </a:prstGeom>
        </p:spPr>
        <p:txBody>
          <a:bodyPr wrap="square">
            <a:spAutoFit/>
          </a:bodyPr>
          <a:lstStyle/>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例１：利用時間が雨天による取り止めの場合</a:t>
            </a:r>
            <a:endParaRPr lang="en-US" altLang="ja-JP" sz="8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利用する２時間前の時点で，グラウンドがぬかるんでいるため公園利用</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取り止め届</a:t>
            </a:r>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を提出</a:t>
            </a:r>
            <a:endParaRPr lang="en-US" altLang="ja-JP" sz="8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→利用する時間にはまだグラウンドが乾いておらず，利用できないことが</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明らかで</a:t>
            </a:r>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あるため</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ＯＫ</a:t>
            </a:r>
            <a:endParaRPr lang="en-US" altLang="ja-JP" sz="8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例２：台風等により利用日</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が</a:t>
            </a:r>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休講</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となる</a:t>
            </a:r>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場合</a:t>
            </a:r>
            <a:endParaRPr lang="en-US" altLang="ja-JP" sz="800" dirty="0">
              <a:latin typeface="HG丸ｺﾞｼｯｸM-PRO" panose="020F0600000000000000" pitchFamily="50" charset="-128"/>
              <a:ea typeface="HG丸ｺﾞｼｯｸM-PRO" panose="020F0600000000000000" pitchFamily="50" charset="-128"/>
              <a:cs typeface="ＭＳ Ｐゴシック" pitchFamily="50" charset="-128"/>
            </a:endParaRPr>
          </a:p>
          <a:p>
            <a:pPr lvl="0"/>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　　 </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a:t>
            </a:r>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休講</a:t>
            </a:r>
            <a:r>
              <a:rPr lang="ja-JP" altLang="en-US" sz="800" dirty="0" smtClean="0">
                <a:latin typeface="HG丸ｺﾞｼｯｸM-PRO" panose="020F0600000000000000" pitchFamily="50" charset="-128"/>
                <a:ea typeface="HG丸ｺﾞｼｯｸM-PRO" panose="020F0600000000000000" pitchFamily="50" charset="-128"/>
                <a:cs typeface="ＭＳ Ｐゴシック" pitchFamily="50" charset="-128"/>
              </a:rPr>
              <a:t>となる</a:t>
            </a:r>
            <a:r>
              <a:rPr lang="ja-JP" altLang="en-US" sz="800" dirty="0">
                <a:latin typeface="HG丸ｺﾞｼｯｸM-PRO" panose="020F0600000000000000" pitchFamily="50" charset="-128"/>
                <a:ea typeface="HG丸ｺﾞｼｯｸM-PRO" panose="020F0600000000000000" pitchFamily="50" charset="-128"/>
                <a:cs typeface="ＭＳ Ｐゴシック" pitchFamily="50" charset="-128"/>
              </a:rPr>
              <a:t>ことが確定した段階であれば公園利用取り止め届の提出が可能</a:t>
            </a:r>
            <a:endParaRPr lang="en-US" altLang="ja-JP" sz="800"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23" name="正方形/長方形 22"/>
          <p:cNvSpPr/>
          <p:nvPr/>
        </p:nvSpPr>
        <p:spPr>
          <a:xfrm>
            <a:off x="1628800" y="4984113"/>
            <a:ext cx="3570208" cy="276999"/>
          </a:xfrm>
          <a:prstGeom prst="rect">
            <a:avLst/>
          </a:prstGeom>
        </p:spPr>
        <p:txBody>
          <a:bodyPr wrap="none">
            <a:spAutoFit/>
          </a:bodyPr>
          <a:lstStyle/>
          <a:p>
            <a:pPr lvl="0"/>
            <a:r>
              <a:rPr lang="ja-JP" altLang="en-US" sz="1200" b="1" u="dotted" dirty="0" smtClean="0">
                <a:latin typeface="HG丸ｺﾞｼｯｸM-PRO" panose="020F0600000000000000" pitchFamily="50" charset="-128"/>
                <a:ea typeface="HG丸ｺﾞｼｯｸM-PRO" panose="020F0600000000000000" pitchFamily="50" charset="-128"/>
                <a:cs typeface="ＭＳ Ｐゴシック" pitchFamily="50" charset="-128"/>
              </a:rPr>
              <a:t>取り止めた日の利用料は振替・還付ができます</a:t>
            </a:r>
            <a:r>
              <a:rPr lang="ja-JP" altLang="en-US" sz="1200" b="1" dirty="0" smtClean="0">
                <a:latin typeface="HG丸ｺﾞｼｯｸM-PRO" panose="020F0600000000000000" pitchFamily="50" charset="-128"/>
                <a:ea typeface="HG丸ｺﾞｼｯｸM-PRO" panose="020F0600000000000000" pitchFamily="50" charset="-128"/>
                <a:cs typeface="ＭＳ Ｐゴシック" pitchFamily="50" charset="-128"/>
              </a:rPr>
              <a:t>　</a:t>
            </a:r>
            <a:endParaRPr lang="en-US" altLang="ja-JP" sz="1200" b="1" dirty="0">
              <a:latin typeface="HG丸ｺﾞｼｯｸM-PRO" panose="020F0600000000000000" pitchFamily="50" charset="-128"/>
              <a:ea typeface="HG丸ｺﾞｼｯｸM-PRO" panose="020F0600000000000000" pitchFamily="50" charset="-128"/>
              <a:cs typeface="ＭＳ Ｐゴシック" pitchFamily="50" charset="-128"/>
            </a:endParaRPr>
          </a:p>
        </p:txBody>
      </p:sp>
      <p:sp>
        <p:nvSpPr>
          <p:cNvPr id="2" name="角丸四角形 1"/>
          <p:cNvSpPr/>
          <p:nvPr/>
        </p:nvSpPr>
        <p:spPr>
          <a:xfrm>
            <a:off x="332656" y="4898132"/>
            <a:ext cx="6192688" cy="4066356"/>
          </a:xfrm>
          <a:prstGeom prst="roundRect">
            <a:avLst/>
          </a:prstGeom>
          <a:noFill/>
          <a:ln w="19050">
            <a:solidFill>
              <a:schemeClr val="bg1">
                <a:lumMod val="6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6761055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1280</TotalTime>
  <Words>2750</Words>
  <Application>Microsoft Office PowerPoint</Application>
  <PresentationFormat>画面に合わせる (4:3)</PresentationFormat>
  <Paragraphs>386</Paragraphs>
  <Slides>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HG丸ｺﾞｼｯｸM-PRO</vt:lpstr>
      <vt:lpstr>ＭＳ Ｐゴシック</vt:lpstr>
      <vt:lpstr>新細明體</vt:lpstr>
      <vt:lpstr>Arial</vt:lpstr>
      <vt:lpstr>Calibri</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福岡市役所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FINE_User</dc:creator>
  <cp:lastModifiedBy>FINE_User</cp:lastModifiedBy>
  <cp:revision>115</cp:revision>
  <cp:lastPrinted>2023-06-01T08:27:57Z</cp:lastPrinted>
  <dcterms:created xsi:type="dcterms:W3CDTF">2018-02-26T03:57:02Z</dcterms:created>
  <dcterms:modified xsi:type="dcterms:W3CDTF">2024-12-13T01:12:08Z</dcterms:modified>
</cp:coreProperties>
</file>