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4"/>
  </p:sldMasterIdLst>
  <p:notesMasterIdLst>
    <p:notesMasterId r:id="rId8"/>
  </p:notesMasterIdLst>
  <p:handoutMasterIdLst>
    <p:handoutMasterId r:id="rId9"/>
  </p:handoutMasterIdLst>
  <p:sldIdLst>
    <p:sldId id="703" r:id="rId5"/>
    <p:sldId id="702" r:id="rId6"/>
    <p:sldId id="705" r:id="rId7"/>
  </p:sldIdLst>
  <p:sldSz cx="9144000" cy="5143500" type="screen16x9"/>
  <p:notesSz cx="6735763" cy="9866313"/>
  <p:embeddedFontLst>
    <p:embeddedFont>
      <p:font typeface="HGPｺﾞｼｯｸE"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Yu Gothic UI" panose="020B0500000000000000" pitchFamily="50" charset="-128"/>
      <p:regular r:id="rId15"/>
      <p:bold r:id="rId1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96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BFBFBF"/>
    <a:srgbClr val="F9CCC3"/>
    <a:srgbClr val="EB5032"/>
    <a:srgbClr val="F2D43D"/>
    <a:srgbClr val="F3793D"/>
    <a:srgbClr val="8C8A8C"/>
    <a:srgbClr val="FF0026"/>
    <a:srgbClr val="2D2D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52A8F-2138-4268-A498-203FD0FE5F4D}" v="85" dt="2022-10-26T01:25:50.33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89498" autoAdjust="0"/>
  </p:normalViewPr>
  <p:slideViewPr>
    <p:cSldViewPr snapToGrid="0">
      <p:cViewPr varScale="1">
        <p:scale>
          <a:sx n="118" d="100"/>
          <a:sy n="118" d="100"/>
        </p:scale>
        <p:origin x="642" y="102"/>
      </p:cViewPr>
      <p:guideLst>
        <p:guide orient="horz" pos="96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notesMaster" Target="notesMasters/notesMaster1.xml" /><Relationship Id="rId13" Type="http://schemas.openxmlformats.org/officeDocument/2006/relationships/font" Target="fonts/font4.fntdata" /><Relationship Id="rId18" Type="http://schemas.openxmlformats.org/officeDocument/2006/relationships/viewProps" Target="viewProps.xml" /><Relationship Id="rId3" Type="http://schemas.openxmlformats.org/officeDocument/2006/relationships/customXml" Target="../customXml/item3.xml" /><Relationship Id="rId21" Type="http://schemas.microsoft.com/office/2015/10/relationships/revisionInfo" Target="revisionInfo.xml" /><Relationship Id="rId7" Type="http://schemas.openxmlformats.org/officeDocument/2006/relationships/slide" Target="slides/slide3.xml" /><Relationship Id="rId12" Type="http://schemas.openxmlformats.org/officeDocument/2006/relationships/font" Target="fonts/font3.fntdata" /><Relationship Id="rId17"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font" Target="fonts/font7.fntdata" /><Relationship Id="rId20"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font" Target="fonts/font2.fntdata" /><Relationship Id="rId5" Type="http://schemas.openxmlformats.org/officeDocument/2006/relationships/slide" Target="slides/slide1.xml" /><Relationship Id="rId15" Type="http://schemas.openxmlformats.org/officeDocument/2006/relationships/font" Target="fonts/font6.fntdata" /><Relationship Id="rId10" Type="http://schemas.openxmlformats.org/officeDocument/2006/relationships/font" Target="fonts/font1.fntdata" /><Relationship Id="rId19"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handoutMaster" Target="handoutMasters/handoutMaster1.xml" /><Relationship Id="rId14" Type="http://schemas.openxmlformats.org/officeDocument/2006/relationships/font" Target="fonts/font5.fntdata" /><Relationship Id="rId22" Type="http://schemas.microsoft.com/office/2018/10/relationships/authors" Target="author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1</a:t>
            </a:fld>
            <a:endParaRPr lang="en-US" altLang="ja-JP"/>
          </a:p>
        </p:txBody>
      </p:sp>
    </p:spTree>
    <p:extLst>
      <p:ext uri="{BB962C8B-B14F-4D97-AF65-F5344CB8AC3E}">
        <p14:creationId xmlns:p14="http://schemas.microsoft.com/office/powerpoint/2010/main" val="38299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324487" y="2057426"/>
            <a:ext cx="8495663" cy="97488"/>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1" name="図 40"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p:nvPr>
        </p:nvSpPr>
        <p:spPr>
          <a:xfrm>
            <a:off x="903373" y="2158148"/>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p:nvPr>
        </p:nvSpPr>
        <p:spPr>
          <a:xfrm>
            <a:off x="903373" y="2602370"/>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p:nvPr>
        </p:nvSpPr>
        <p:spPr>
          <a:xfrm>
            <a:off x="625839" y="804428"/>
            <a:ext cx="5343162" cy="590400"/>
          </a:xfrm>
          <a:prstGeom prst="rect">
            <a:avLst/>
          </a:prstGeom>
        </p:spPr>
        <p:txBody>
          <a:bodyPr/>
          <a:lstStyle>
            <a:lvl1pPr marL="0" indent="0">
              <a:buFont typeface="+mj-lt"/>
              <a:buNone/>
              <a:defRPr kumimoji="1" lang="ja-JP" altLang="en-US" sz="3600" b="1" kern="1200" dirty="0">
                <a:solidFill>
                  <a:srgbClr val="001750"/>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マスター テキストの書式設定</a:t>
            </a:r>
          </a:p>
        </p:txBody>
      </p:sp>
      <p:sp>
        <p:nvSpPr>
          <p:cNvPr id="2" name="テキスト プレースホルダー 29">
            <a:extLst>
              <a:ext uri="{FF2B5EF4-FFF2-40B4-BE49-F238E27FC236}">
                <a16:creationId xmlns:a16="http://schemas.microsoft.com/office/drawing/2014/main" id="{C6588BC8-FC61-47EC-B5FB-DE4EAEAAC99E}"/>
              </a:ext>
            </a:extLst>
          </p:cNvPr>
          <p:cNvSpPr>
            <a:spLocks noGrp="1"/>
          </p:cNvSpPr>
          <p:nvPr>
            <p:ph type="body" sz="quarter" idx="18"/>
          </p:nvPr>
        </p:nvSpPr>
        <p:spPr>
          <a:xfrm>
            <a:off x="903373" y="1713926"/>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4" name="テキスト プレースホルダー 29">
            <a:extLst>
              <a:ext uri="{FF2B5EF4-FFF2-40B4-BE49-F238E27FC236}">
                <a16:creationId xmlns:a16="http://schemas.microsoft.com/office/drawing/2014/main" id="{33BFFB1B-F7E0-B7C7-1C91-43974EAEAFD6}"/>
              </a:ext>
            </a:extLst>
          </p:cNvPr>
          <p:cNvSpPr>
            <a:spLocks noGrp="1"/>
          </p:cNvSpPr>
          <p:nvPr>
            <p:ph type="body" sz="quarter" idx="19"/>
          </p:nvPr>
        </p:nvSpPr>
        <p:spPr>
          <a:xfrm>
            <a:off x="903373" y="3046591"/>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32462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56D435-8A41-E849-8586-C18206275BFB}"/>
              </a:ext>
            </a:extLst>
          </p:cNvPr>
          <p:cNvSpPr/>
          <p:nvPr userDrawn="1"/>
        </p:nvSpPr>
        <p:spPr bwMode="gray">
          <a:xfrm>
            <a:off x="0" y="2512"/>
            <a:ext cx="9144000" cy="612000"/>
          </a:xfrm>
          <a:prstGeom prst="rect">
            <a:avLst/>
          </a:prstGeom>
          <a:gradFill flip="none" rotWithShape="1">
            <a:gsLst>
              <a:gs pos="0">
                <a:schemeClr val="accent1">
                  <a:lumMod val="5000"/>
                  <a:lumOff val="95000"/>
                </a:schemeClr>
              </a:gs>
              <a:gs pos="76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4" name="円弧 3">
            <a:extLst>
              <a:ext uri="{FF2B5EF4-FFF2-40B4-BE49-F238E27FC236}">
                <a16:creationId xmlns:a16="http://schemas.microsoft.com/office/drawing/2014/main" id="{D7DEA71F-CA32-411E-3F7B-3CD26BA296CB}"/>
              </a:ext>
            </a:extLst>
          </p:cNvPr>
          <p:cNvSpPr/>
          <p:nvPr userDrawn="1"/>
        </p:nvSpPr>
        <p:spPr bwMode="gray">
          <a:xfrm>
            <a:off x="-1" y="-2171"/>
            <a:ext cx="9144001" cy="4552673"/>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5" name="正方形/長方形 8">
            <a:extLst>
              <a:ext uri="{FF2B5EF4-FFF2-40B4-BE49-F238E27FC236}">
                <a16:creationId xmlns:a16="http://schemas.microsoft.com/office/drawing/2014/main" id="{69CCCB5E-71A2-F56C-4DB9-A1C98699B06C}"/>
              </a:ext>
            </a:extLst>
          </p:cNvPr>
          <p:cNvSpPr/>
          <p:nvPr userDrawn="1"/>
        </p:nvSpPr>
        <p:spPr bwMode="gray">
          <a:xfrm flipV="1">
            <a:off x="-10278" y="-1"/>
            <a:ext cx="9154278" cy="592019"/>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8459" h="1743792">
                <a:moveTo>
                  <a:pt x="0" y="742950"/>
                </a:moveTo>
                <a:cubicBezTo>
                  <a:pt x="889000" y="450850"/>
                  <a:pt x="791264" y="33417"/>
                  <a:pt x="1976104" y="457171"/>
                </a:cubicBezTo>
                <a:cubicBezTo>
                  <a:pt x="2968287" y="1037429"/>
                  <a:pt x="4220789" y="1545341"/>
                  <a:pt x="5401889" y="1411991"/>
                </a:cubicBezTo>
                <a:cubicBezTo>
                  <a:pt x="6694859" y="1234191"/>
                  <a:pt x="7011889" y="1009650"/>
                  <a:pt x="7898459" y="0"/>
                </a:cubicBezTo>
                <a:lnTo>
                  <a:pt x="7898459" y="1743792"/>
                </a:lnTo>
                <a:lnTo>
                  <a:pt x="5731" y="1743792"/>
                </a:lnTo>
                <a:cubicBezTo>
                  <a:pt x="3821" y="1410178"/>
                  <a:pt x="1910" y="1076564"/>
                  <a:pt x="0" y="742950"/>
                </a:cubicBez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6A482A8E-D8B3-DD23-597A-5243DCD9394D}"/>
              </a:ext>
            </a:extLst>
          </p:cNvPr>
          <p:cNvSpPr/>
          <p:nvPr userDrawn="1"/>
        </p:nvSpPr>
        <p:spPr bwMode="gray">
          <a:xfrm rot="5141612">
            <a:off x="2194050" y="-4179321"/>
            <a:ext cx="1926927" cy="9969797"/>
          </a:xfrm>
          <a:prstGeom prst="moon">
            <a:avLst>
              <a:gd name="adj" fmla="val 18876"/>
            </a:avLst>
          </a:prstGeom>
          <a:gradFill flip="none" rotWithShape="1">
            <a:gsLst>
              <a:gs pos="0">
                <a:srgbClr val="2D69FF">
                  <a:alpha val="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9176AE80-77B6-8C56-E220-C33A1DE205B9}"/>
              </a:ext>
            </a:extLst>
          </p:cNvPr>
          <p:cNvSpPr/>
          <p:nvPr userDrawn="1"/>
        </p:nvSpPr>
        <p:spPr bwMode="gray">
          <a:xfrm>
            <a:off x="1704533" y="-78103"/>
            <a:ext cx="7344777" cy="4628606"/>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E176E8-B7D6-41BD-AE1A-5AFAEBF007AB}"/>
              </a:ext>
            </a:extLst>
          </p:cNvPr>
          <p:cNvSpPr/>
          <p:nvPr userDrawn="1"/>
        </p:nvSpPr>
        <p:spPr bwMode="gray">
          <a:xfrm>
            <a:off x="-166149" y="-952512"/>
            <a:ext cx="9497749" cy="952512"/>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0" name="正方形/長方形 9">
            <a:extLst>
              <a:ext uri="{FF2B5EF4-FFF2-40B4-BE49-F238E27FC236}">
                <a16:creationId xmlns:a16="http://schemas.microsoft.com/office/drawing/2014/main" id="{E1C4987A-8FA4-FB2E-6850-3CDA82391487}"/>
              </a:ext>
            </a:extLst>
          </p:cNvPr>
          <p:cNvSpPr/>
          <p:nvPr userDrawn="1"/>
        </p:nvSpPr>
        <p:spPr bwMode="gray">
          <a:xfrm>
            <a:off x="-10278" y="614512"/>
            <a:ext cx="9154278" cy="952511"/>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正方形/長方形 10">
            <a:extLst>
              <a:ext uri="{FF2B5EF4-FFF2-40B4-BE49-F238E27FC236}">
                <a16:creationId xmlns:a16="http://schemas.microsoft.com/office/drawing/2014/main" id="{B457CD50-58F0-6F59-0F34-135803AFDC15}"/>
              </a:ext>
            </a:extLst>
          </p:cNvPr>
          <p:cNvSpPr/>
          <p:nvPr userDrawn="1"/>
        </p:nvSpPr>
        <p:spPr bwMode="gray">
          <a:xfrm>
            <a:off x="-2183902" y="-112452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四角形: 角を丸くする 12">
            <a:extLst>
              <a:ext uri="{FF2B5EF4-FFF2-40B4-BE49-F238E27FC236}">
                <a16:creationId xmlns:a16="http://schemas.microsoft.com/office/drawing/2014/main" id="{BEE56000-3E27-CA40-9A65-002302B33847}"/>
              </a:ext>
            </a:extLst>
          </p:cNvPr>
          <p:cNvSpPr/>
          <p:nvPr userDrawn="1"/>
        </p:nvSpPr>
        <p:spPr bwMode="gray">
          <a:xfrm>
            <a:off x="7196790" y="90842"/>
            <a:ext cx="2241705" cy="413790"/>
          </a:xfrm>
          <a:prstGeom prst="roundRect">
            <a:avLst/>
          </a:prstGeom>
          <a:solidFill>
            <a:schemeClr val="bg1">
              <a:alpha val="80000"/>
            </a:schemeClr>
          </a:solidFill>
          <a:ln w="9525">
            <a:noFill/>
            <a:miter lim="800000"/>
            <a:headEnd/>
            <a:tailEnd/>
          </a:ln>
          <a:effectLst/>
        </p:spPr>
        <p:txBody>
          <a:bodyPr wrap="none" rtlCol="0" anchor="ctr" anchorCtr="0">
            <a:noAutofit/>
          </a:bodyPr>
          <a:lstStyle/>
          <a:p>
            <a:pPr algn="r"/>
            <a:endParaRPr kumimoji="1" lang="ja-JP" altLang="en-US" sz="1800" dirty="0">
              <a:solidFill>
                <a:schemeClr val="tx1"/>
              </a:solidFill>
            </a:endParaRPr>
          </a:p>
        </p:txBody>
      </p:sp>
      <p:sp>
        <p:nvSpPr>
          <p:cNvPr id="14" name="タイトル 1">
            <a:extLst>
              <a:ext uri="{FF2B5EF4-FFF2-40B4-BE49-F238E27FC236}">
                <a16:creationId xmlns:a16="http://schemas.microsoft.com/office/drawing/2014/main" id="{0A67D01F-DBF4-2118-89F1-BBCD45D1683C}"/>
              </a:ext>
            </a:extLst>
          </p:cNvPr>
          <p:cNvSpPr txBox="1">
            <a:spLocks/>
          </p:cNvSpPr>
          <p:nvPr userDrawn="1"/>
        </p:nvSpPr>
        <p:spPr bwMode="gray">
          <a:xfrm>
            <a:off x="7029450" y="90842"/>
            <a:ext cx="2115111" cy="413790"/>
          </a:xfrm>
          <a:prstGeom prst="rect">
            <a:avLst/>
          </a:prstGeom>
        </p:spPr>
        <p:txBody>
          <a:bodyPr anchor="ctr" anchorCtr="0"/>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lnSpc>
                <a:spcPct val="100000"/>
              </a:lnSpc>
            </a:pPr>
            <a:r>
              <a:rPr kumimoji="1" lang="ja-JP" altLang="en-US" sz="1100" b="1" dirty="0">
                <a:solidFill>
                  <a:srgbClr val="404040"/>
                </a:solidFill>
                <a:latin typeface="Yu Gothic UI" panose="020B0500000000000000" pitchFamily="50" charset="-128"/>
                <a:ea typeface="Yu Gothic UI" panose="020B0500000000000000" pitchFamily="50" charset="-128"/>
              </a:rPr>
              <a:t>難病・小慢</a:t>
            </a:r>
            <a:r>
              <a:rPr kumimoji="1" lang="en-US" altLang="ja-JP" sz="1100" b="1" dirty="0">
                <a:solidFill>
                  <a:srgbClr val="404040"/>
                </a:solidFill>
                <a:latin typeface="Yu Gothic UI" panose="020B0500000000000000" pitchFamily="50" charset="-128"/>
                <a:ea typeface="Yu Gothic UI" panose="020B0500000000000000" pitchFamily="50" charset="-128"/>
              </a:rPr>
              <a:t>DB</a:t>
            </a:r>
            <a:r>
              <a:rPr kumimoji="1" lang="ja-JP" altLang="en-US" sz="1100" b="1" dirty="0">
                <a:solidFill>
                  <a:srgbClr val="404040"/>
                </a:solidFill>
                <a:latin typeface="Yu Gothic UI" panose="020B0500000000000000" pitchFamily="50" charset="-128"/>
                <a:ea typeface="Yu Gothic UI" panose="020B0500000000000000" pitchFamily="50" charset="-128"/>
              </a:rPr>
              <a:t>システム説明動画　</a:t>
            </a:r>
            <a:endParaRPr kumimoji="1" lang="en-US" altLang="ja-JP" sz="1100" b="1" dirty="0">
              <a:solidFill>
                <a:srgbClr val="404040"/>
              </a:solidFill>
              <a:latin typeface="Yu Gothic UI" panose="020B0500000000000000" pitchFamily="50" charset="-128"/>
              <a:ea typeface="Yu Gothic UI" panose="020B0500000000000000" pitchFamily="50" charset="-128"/>
            </a:endParaRPr>
          </a:p>
          <a:p>
            <a:pPr algn="r">
              <a:lnSpc>
                <a:spcPct val="100000"/>
              </a:lnSpc>
            </a:pPr>
            <a:r>
              <a:rPr lang="zh-TW" altLang="en-US" sz="1100" b="1" kern="0" dirty="0">
                <a:solidFill>
                  <a:srgbClr val="404040"/>
                </a:solidFill>
                <a:latin typeface="Yu Gothic UI" panose="020B0500000000000000" pitchFamily="50" charset="-128"/>
                <a:ea typeface="Yu Gothic UI" panose="020B0500000000000000" pitchFamily="50" charset="-128"/>
              </a:rPr>
              <a:t>（</a:t>
            </a:r>
            <a:r>
              <a:rPr lang="ja-JP" altLang="en-US" sz="1100" b="1" kern="0" dirty="0">
                <a:solidFill>
                  <a:srgbClr val="404040"/>
                </a:solidFill>
                <a:latin typeface="Yu Gothic UI" panose="020B0500000000000000" pitchFamily="50" charset="-128"/>
                <a:ea typeface="Yu Gothic UI" panose="020B0500000000000000" pitchFamily="50" charset="-128"/>
              </a:rPr>
              <a:t>共通</a:t>
            </a:r>
            <a:r>
              <a:rPr lang="zh-TW" altLang="en-US" sz="1100" b="1" kern="0" dirty="0">
                <a:solidFill>
                  <a:srgbClr val="404040"/>
                </a:solidFill>
                <a:latin typeface="Yu Gothic UI" panose="020B0500000000000000" pitchFamily="50" charset="-128"/>
                <a:ea typeface="Yu Gothic UI" panose="020B0500000000000000" pitchFamily="50" charset="-128"/>
              </a:rPr>
              <a:t>編）医療機関用</a:t>
            </a:r>
          </a:p>
        </p:txBody>
      </p:sp>
      <p:sp>
        <p:nvSpPr>
          <p:cNvPr id="15" name="正方形/長方形 14">
            <a:extLst>
              <a:ext uri="{FF2B5EF4-FFF2-40B4-BE49-F238E27FC236}">
                <a16:creationId xmlns:a16="http://schemas.microsoft.com/office/drawing/2014/main" id="{4468A422-4285-EBCD-4844-AA7B2B15BC97}"/>
              </a:ext>
            </a:extLst>
          </p:cNvPr>
          <p:cNvSpPr/>
          <p:nvPr userDrawn="1"/>
        </p:nvSpPr>
        <p:spPr bwMode="gray">
          <a:xfrm>
            <a:off x="9142892" y="-281764"/>
            <a:ext cx="1150134" cy="95251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スライド番号プレースホルダ 2">
            <a:extLst>
              <a:ext uri="{FF2B5EF4-FFF2-40B4-BE49-F238E27FC236}">
                <a16:creationId xmlns:a16="http://schemas.microsoft.com/office/drawing/2014/main" id="{A2556193-37EF-6C8D-A160-DAFE433E2145}"/>
              </a:ext>
            </a:extLst>
          </p:cNvPr>
          <p:cNvSpPr txBox="1">
            <a:spLocks/>
          </p:cNvSpPr>
          <p:nvPr userDrawn="1"/>
        </p:nvSpPr>
        <p:spPr bwMode="gray">
          <a:xfrm>
            <a:off x="8560360" y="4916262"/>
            <a:ext cx="488950" cy="228600"/>
          </a:xfrm>
          <a:prstGeom prst="rect">
            <a:avLst/>
          </a:prstGeom>
        </p:spPr>
        <p:txBody>
          <a:bodyPr/>
          <a:lstStyle>
            <a:defPPr>
              <a:defRPr lang="ja-JP"/>
            </a:defPPr>
            <a:lvl1pPr algn="r" rtl="0" fontAlgn="base">
              <a:lnSpc>
                <a:spcPct val="90000"/>
              </a:lnSpc>
              <a:spcBef>
                <a:spcPct val="0"/>
              </a:spcBef>
              <a:spcAft>
                <a:spcPct val="0"/>
              </a:spcAft>
              <a:defRPr kumimoji="1" sz="1100" kern="1200" smtClean="0">
                <a:solidFill>
                  <a:schemeClr val="tx1"/>
                </a:solidFill>
                <a:latin typeface="+mj-lt"/>
                <a:ea typeface="+mn-ea"/>
                <a:cs typeface="Arial" pitchFamily="34" charset="0"/>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pPr>
              <a:defRPr/>
            </a:pPr>
            <a:fld id="{790173A9-6621-4FFE-BC07-AC198BDD4C9A}" type="slidenum">
              <a:rPr lang="en-US" altLang="ja-JP" smtClean="0"/>
              <a:pPr>
                <a:defRPr/>
              </a:pPr>
              <a:t>‹#›</a:t>
            </a:fld>
            <a:endParaRPr lang="en-US" altLang="ja-JP" dirty="0"/>
          </a:p>
        </p:txBody>
      </p:sp>
      <p:sp>
        <p:nvSpPr>
          <p:cNvPr id="32" name="Text Box 13">
            <a:extLst>
              <a:ext uri="{FF2B5EF4-FFF2-40B4-BE49-F238E27FC236}">
                <a16:creationId xmlns:a16="http://schemas.microsoft.com/office/drawing/2014/main" id="{15BBE389-8DF8-C4CD-FA70-45F5D85218CE}"/>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1" name="テキスト プレースホルダー 57">
            <a:extLst>
              <a:ext uri="{FF2B5EF4-FFF2-40B4-BE49-F238E27FC236}">
                <a16:creationId xmlns:a16="http://schemas.microsoft.com/office/drawing/2014/main" id="{4D0DC151-D796-38E2-486C-184B106F3E7C}"/>
              </a:ext>
            </a:extLst>
          </p:cNvPr>
          <p:cNvSpPr>
            <a:spLocks noGrp="1"/>
          </p:cNvSpPr>
          <p:nvPr>
            <p:ph type="body" sz="quarter" idx="14"/>
          </p:nvPr>
        </p:nvSpPr>
        <p:spPr>
          <a:xfrm>
            <a:off x="0" y="4035396"/>
            <a:ext cx="9144000" cy="914400"/>
          </a:xfrm>
          <a:prstGeom prst="rect">
            <a:avLst/>
          </a:prstGeom>
          <a:solidFill>
            <a:srgbClr val="223666">
              <a:alpha val="95000"/>
            </a:srgbClr>
          </a:solidFill>
          <a:ln w="9525">
            <a:noFill/>
            <a:miter lim="800000"/>
            <a:headEnd/>
            <a:tailEnd/>
          </a:ln>
          <a:effectLst/>
        </p:spPr>
        <p:txBody>
          <a:bodyPr wrap="square" lIns="180000" tIns="108000" rIns="18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44" name="タイトル 43">
            <a:extLst>
              <a:ext uri="{FF2B5EF4-FFF2-40B4-BE49-F238E27FC236}">
                <a16:creationId xmlns:a16="http://schemas.microsoft.com/office/drawing/2014/main" id="{4331FE4A-2AD5-C312-138C-356175F322A3}"/>
              </a:ext>
            </a:extLst>
          </p:cNvPr>
          <p:cNvSpPr>
            <a:spLocks noGrp="1"/>
          </p:cNvSpPr>
          <p:nvPr>
            <p:ph type="title"/>
          </p:nvPr>
        </p:nvSpPr>
        <p:spPr>
          <a:xfrm>
            <a:off x="107166" y="142872"/>
            <a:ext cx="7332301" cy="512508"/>
          </a:xfrm>
          <a:prstGeom prst="rect">
            <a:avLst/>
          </a:prstGeom>
        </p:spPr>
        <p:txBody>
          <a:bodyPr/>
          <a:lstStyle>
            <a:lvl1pPr>
              <a:defRPr kumimoji="1" lang="ja-JP" altLang="en-US" sz="24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204088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終わりのページ">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E6B4F374-0E2E-A518-F0AE-7D788FBE0C70}"/>
              </a:ext>
            </a:extLst>
          </p:cNvPr>
          <p:cNvGrpSpPr/>
          <p:nvPr userDrawn="1"/>
        </p:nvGrpSpPr>
        <p:grpSpPr bwMode="gray">
          <a:xfrm>
            <a:off x="-2170980" y="-2431523"/>
            <a:ext cx="12351073" cy="12318352"/>
            <a:chOff x="-2671077" y="8869932"/>
            <a:chExt cx="12351073" cy="12318352"/>
          </a:xfrm>
        </p:grpSpPr>
        <p:sp>
          <p:nvSpPr>
            <p:cNvPr id="22" name="正方形/長方形 21">
              <a:extLst>
                <a:ext uri="{FF2B5EF4-FFF2-40B4-BE49-F238E27FC236}">
                  <a16:creationId xmlns:a16="http://schemas.microsoft.com/office/drawing/2014/main" id="{0B5D002F-C2AB-A7DE-CF59-9157123A6C09}"/>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3" name="正方形/長方形 8">
              <a:extLst>
                <a:ext uri="{FF2B5EF4-FFF2-40B4-BE49-F238E27FC236}">
                  <a16:creationId xmlns:a16="http://schemas.microsoft.com/office/drawing/2014/main" id="{A5745686-B30B-0A48-BB2C-875A9E72BA2F}"/>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4" name="月 23">
              <a:extLst>
                <a:ext uri="{FF2B5EF4-FFF2-40B4-BE49-F238E27FC236}">
                  <a16:creationId xmlns:a16="http://schemas.microsoft.com/office/drawing/2014/main" id="{9AC94537-5960-B835-9C09-48F59A1FCA1B}"/>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5" name="円弧 24">
              <a:extLst>
                <a:ext uri="{FF2B5EF4-FFF2-40B4-BE49-F238E27FC236}">
                  <a16:creationId xmlns:a16="http://schemas.microsoft.com/office/drawing/2014/main" id="{7D2CB514-899F-A8BB-4B82-7DA90BCE797B}"/>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26" name="正方形/長方形 8">
              <a:extLst>
                <a:ext uri="{FF2B5EF4-FFF2-40B4-BE49-F238E27FC236}">
                  <a16:creationId xmlns:a16="http://schemas.microsoft.com/office/drawing/2014/main" id="{1B603053-FFD4-D10E-60B6-0048F072986F}"/>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7" name="フリーフォーム: 図形 26">
              <a:extLst>
                <a:ext uri="{FF2B5EF4-FFF2-40B4-BE49-F238E27FC236}">
                  <a16:creationId xmlns:a16="http://schemas.microsoft.com/office/drawing/2014/main" id="{73D307E0-DDAF-B6C3-AB2F-792EDA402881}"/>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28" name="月 27">
              <a:extLst>
                <a:ext uri="{FF2B5EF4-FFF2-40B4-BE49-F238E27FC236}">
                  <a16:creationId xmlns:a16="http://schemas.microsoft.com/office/drawing/2014/main" id="{7DF750BC-910D-0093-FFF0-BBDBD6C79FF3}"/>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9" name="月 28">
              <a:extLst>
                <a:ext uri="{FF2B5EF4-FFF2-40B4-BE49-F238E27FC236}">
                  <a16:creationId xmlns:a16="http://schemas.microsoft.com/office/drawing/2014/main" id="{63B6EFDC-745B-865B-DC11-3A029EDBBC7B}"/>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0" name="月 29">
              <a:extLst>
                <a:ext uri="{FF2B5EF4-FFF2-40B4-BE49-F238E27FC236}">
                  <a16:creationId xmlns:a16="http://schemas.microsoft.com/office/drawing/2014/main" id="{4BC7DB88-FCD9-BE2D-4FD4-5A53649F6682}"/>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正方形/長方形 30">
              <a:extLst>
                <a:ext uri="{FF2B5EF4-FFF2-40B4-BE49-F238E27FC236}">
                  <a16:creationId xmlns:a16="http://schemas.microsoft.com/office/drawing/2014/main" id="{CD0C1B1A-7E98-20AC-A15C-8F078ADF71CF}"/>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2" name="正方形/長方形 31">
              <a:extLst>
                <a:ext uri="{FF2B5EF4-FFF2-40B4-BE49-F238E27FC236}">
                  <a16:creationId xmlns:a16="http://schemas.microsoft.com/office/drawing/2014/main" id="{9ED4B0FD-02EE-8CF7-2F22-1432E8FBFE91}"/>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3" name="円弧 32">
              <a:extLst>
                <a:ext uri="{FF2B5EF4-FFF2-40B4-BE49-F238E27FC236}">
                  <a16:creationId xmlns:a16="http://schemas.microsoft.com/office/drawing/2014/main" id="{461B0378-0726-238A-0E02-A5485AC3E11D}"/>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EFFD362-DC28-5495-9246-B91B875B65D8}"/>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5" name="正方形/長方形 34">
              <a:extLst>
                <a:ext uri="{FF2B5EF4-FFF2-40B4-BE49-F238E27FC236}">
                  <a16:creationId xmlns:a16="http://schemas.microsoft.com/office/drawing/2014/main" id="{8151D0AA-DD54-192A-22EB-BF1E1FCD878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36" name="正方形/長方形 35">
            <a:extLst>
              <a:ext uri="{FF2B5EF4-FFF2-40B4-BE49-F238E27FC236}">
                <a16:creationId xmlns:a16="http://schemas.microsoft.com/office/drawing/2014/main" id="{AF9F8482-1C18-A6E6-6401-D83B602D202F}"/>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2" name="正方形/長方形 41">
            <a:extLst>
              <a:ext uri="{FF2B5EF4-FFF2-40B4-BE49-F238E27FC236}">
                <a16:creationId xmlns:a16="http://schemas.microsoft.com/office/drawing/2014/main" id="{F21C431F-2335-B988-FC78-48072D8DA64A}"/>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3" name="スライド番号プレースホルダ 2">
            <a:extLst>
              <a:ext uri="{FF2B5EF4-FFF2-40B4-BE49-F238E27FC236}">
                <a16:creationId xmlns:a16="http://schemas.microsoft.com/office/drawing/2014/main" id="{C16494ED-08CF-6351-2FE8-2907B9995EA5}"/>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4" name="Text Box 13">
            <a:extLst>
              <a:ext uri="{FF2B5EF4-FFF2-40B4-BE49-F238E27FC236}">
                <a16:creationId xmlns:a16="http://schemas.microsoft.com/office/drawing/2014/main" id="{72C7C0DA-F427-6DB0-5F5F-AC0040CCE4FB}"/>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5" name="Text Box 32">
            <a:extLst>
              <a:ext uri="{FF2B5EF4-FFF2-40B4-BE49-F238E27FC236}">
                <a16:creationId xmlns:a16="http://schemas.microsoft.com/office/drawing/2014/main" id="{03C961C4-9C49-D044-3516-87411A11C513}"/>
              </a:ext>
            </a:extLst>
          </p:cNvPr>
          <p:cNvSpPr txBox="1">
            <a:spLocks noChangeArrowheads="1"/>
          </p:cNvSpPr>
          <p:nvPr userDrawn="1"/>
        </p:nvSpPr>
        <p:spPr bwMode="gray">
          <a:xfrm>
            <a:off x="479321" y="385134"/>
            <a:ext cx="5497836" cy="3647152"/>
          </a:xfrm>
          <a:prstGeom prst="rect">
            <a:avLst/>
          </a:prstGeom>
          <a:noFill/>
          <a:ln w="9525">
            <a:noFill/>
            <a:miter lim="800000"/>
            <a:headEnd/>
            <a:tailEnd/>
          </a:ln>
          <a:effectLst/>
        </p:spPr>
        <p:txBody>
          <a:bodyPr wrap="square">
            <a:spAutoFit/>
          </a:bodyPr>
          <a:lstStyle/>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難病・小慢データベース利用者</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お問い合わせ窓口</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endParaRPr lang="en-US" altLang="ja-JP" sz="20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1400" b="1" dirty="0">
                <a:solidFill>
                  <a:srgbClr val="404040"/>
                </a:solidFill>
                <a:latin typeface="Yu Gothic UI" panose="020B0500000000000000" pitchFamily="50" charset="-128"/>
                <a:ea typeface="Yu Gothic UI" panose="020B0500000000000000" pitchFamily="50" charset="-128"/>
              </a:rPr>
              <a:t>電話：</a:t>
            </a:r>
            <a:r>
              <a:rPr lang="en-US" altLang="ja-JP" sz="1400" b="1" dirty="0">
                <a:solidFill>
                  <a:srgbClr val="404040"/>
                </a:solidFill>
                <a:latin typeface="Yu Gothic UI" panose="020B0500000000000000" pitchFamily="50" charset="-128"/>
                <a:ea typeface="Yu Gothic UI" panose="020B0500000000000000" pitchFamily="50" charset="-128"/>
              </a:rPr>
              <a:t>0120-764-450</a:t>
            </a:r>
          </a:p>
          <a:p>
            <a:pPr>
              <a:lnSpc>
                <a:spcPct val="100000"/>
              </a:lnSpc>
            </a:pPr>
            <a:r>
              <a:rPr lang="ja-JP" altLang="en-US" sz="1400" b="0" dirty="0">
                <a:solidFill>
                  <a:srgbClr val="404040"/>
                </a:solidFill>
                <a:latin typeface="Yu Gothic UI" panose="020B0500000000000000" pitchFamily="50" charset="-128"/>
                <a:ea typeface="Yu Gothic UI" panose="020B0500000000000000" pitchFamily="50" charset="-128"/>
              </a:rPr>
              <a:t>（受付時間は、厚生労働省開庁日の午前９時から、午後５時まで）</a:t>
            </a:r>
          </a:p>
          <a:p>
            <a:pPr>
              <a:lnSpc>
                <a:spcPct val="100000"/>
              </a:lnSpc>
            </a:pPr>
            <a:endParaRPr lang="en-US" altLang="ja-JP" sz="1400" b="0" dirty="0">
              <a:solidFill>
                <a:srgbClr val="404040"/>
              </a:solidFill>
              <a:latin typeface="Yu Gothic UI" panose="020B0500000000000000" pitchFamily="50" charset="-128"/>
              <a:ea typeface="Yu Gothic UI" panose="020B0500000000000000" pitchFamily="50" charset="-128"/>
            </a:endParaRPr>
          </a:p>
          <a:p>
            <a:pPr>
              <a:lnSpc>
                <a:spcPct val="100000"/>
              </a:lnSpc>
              <a:spcAft>
                <a:spcPts val="600"/>
              </a:spcAft>
            </a:pPr>
            <a:r>
              <a:rPr lang="ja-JP" altLang="en-US" sz="1400" b="1" dirty="0">
                <a:solidFill>
                  <a:srgbClr val="404040"/>
                </a:solidFill>
                <a:latin typeface="Yu Gothic UI" panose="020B0500000000000000" pitchFamily="50" charset="-128"/>
                <a:ea typeface="Yu Gothic UI" panose="020B0500000000000000" pitchFamily="50" charset="-128"/>
              </a:rPr>
              <a:t>メール：</a:t>
            </a:r>
            <a:r>
              <a:rPr lang="en-US" altLang="ja-JP" sz="1400" b="1" dirty="0">
                <a:solidFill>
                  <a:srgbClr val="404040"/>
                </a:solidFill>
                <a:latin typeface="Yu Gothic UI" panose="020B0500000000000000" pitchFamily="50" charset="-128"/>
                <a:ea typeface="Yu Gothic UI" panose="020B0500000000000000" pitchFamily="50" charset="-128"/>
              </a:rPr>
              <a:t>nanbyousyouman.db.ec@hitachi-systems.com</a:t>
            </a:r>
          </a:p>
          <a:p>
            <a:pPr>
              <a:lnSpc>
                <a:spcPct val="100000"/>
              </a:lnSpc>
            </a:pPr>
            <a:r>
              <a:rPr lang="en-US" altLang="ja-JP" sz="1400" b="0" dirty="0">
                <a:solidFill>
                  <a:srgbClr val="404040"/>
                </a:solidFill>
                <a:latin typeface="Yu Gothic UI" panose="020B0500000000000000" pitchFamily="50" charset="-128"/>
                <a:ea typeface="Yu Gothic UI" panose="020B0500000000000000" pitchFamily="50" charset="-128"/>
              </a:rPr>
              <a:t>【</a:t>
            </a: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メールでのお問い合わせ時のお願い事項</a:t>
            </a:r>
            <a:r>
              <a:rPr lang="en-US" altLang="ja-JP" sz="1400" b="0" dirty="0">
                <a:solidFill>
                  <a:srgbClr val="404040"/>
                </a:solidFill>
                <a:latin typeface="Yu Gothic UI" panose="020B0500000000000000" pitchFamily="50" charset="-128"/>
                <a:ea typeface="Yu Gothic UI" panose="020B0500000000000000" pitchFamily="50" charset="-128"/>
              </a:rPr>
              <a:t>】</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メールでのお問い合わせ時は下記の情報をお問い合わせ内容と併せてご提供をお願いいたします。（お問い合わせ者の所属する公共団体名、公共団体コード、医療機関名、医療機関コード）</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メールでのお問い合わせ時は、セキュリティの観点から、メールにファイルを添付しないでください。</a:t>
            </a:r>
          </a:p>
          <a:p>
            <a:pPr>
              <a:lnSpc>
                <a:spcPct val="100000"/>
              </a:lnSpc>
            </a:pPr>
            <a:endParaRPr lang="en-US" altLang="ja-JP" sz="1800" b="1" dirty="0">
              <a:solidFill>
                <a:srgbClr val="001750"/>
              </a:solidFill>
              <a:latin typeface="Yu Gothic UI" panose="020B0500000000000000" pitchFamily="50" charset="-128"/>
              <a:ea typeface="Yu Gothic UI" panose="020B0500000000000000" pitchFamily="50" charset="-128"/>
            </a:endParaRPr>
          </a:p>
        </p:txBody>
      </p:sp>
      <p:sp>
        <p:nvSpPr>
          <p:cNvPr id="49" name="テキスト プレースホルダー 57">
            <a:extLst>
              <a:ext uri="{FF2B5EF4-FFF2-40B4-BE49-F238E27FC236}">
                <a16:creationId xmlns:a16="http://schemas.microsoft.com/office/drawing/2014/main" id="{3F68870D-ADF7-D2E0-5B21-DD2C010E1673}"/>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181632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13" name="図 12" descr="ea60_010_032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651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6"/>
            <a:ext cx="3267241" cy="397032"/>
          </a:xfrm>
          <a:prstGeom prst="rect">
            <a:avLst/>
          </a:prstGeom>
        </p:spPr>
        <p:txBody>
          <a:bodyPr wrap="none">
            <a:spAutoFit/>
          </a:bodyPr>
          <a:lstStyle>
            <a:lvl1pPr>
              <a:defRPr sz="2200">
                <a:solidFill>
                  <a:schemeClr val="tx1"/>
                </a:solidFill>
                <a:latin typeface="+mj-ea"/>
                <a:ea typeface="+mj-ea"/>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39"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113192" y="134612"/>
            <a:ext cx="7486488" cy="369332"/>
          </a:xfrm>
          <a:prstGeom prst="rect">
            <a:avLst/>
          </a:prstGeom>
        </p:spPr>
        <p:txBody>
          <a:bodyPr wrap="square">
            <a:spAutoFit/>
          </a:bodyPr>
          <a:lstStyle>
            <a:lvl1pPr>
              <a:defRPr sz="2000">
                <a:solidFill>
                  <a:schemeClr val="tx1"/>
                </a:solidFill>
                <a:latin typeface="+mj-ea"/>
                <a:ea typeface="+mj-ea"/>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3"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4" name="グループ化 62"/>
          <p:cNvGrpSpPr/>
          <p:nvPr userDrawn="1"/>
        </p:nvGrpSpPr>
        <p:grpSpPr bwMode="gray">
          <a:xfrm>
            <a:off x="-3" y="595775"/>
            <a:ext cx="1318393" cy="66292"/>
            <a:chOff x="312738" y="2747963"/>
            <a:chExt cx="1970087" cy="109537"/>
          </a:xfrm>
        </p:grpSpPr>
        <p:sp>
          <p:nvSpPr>
            <p:cNvPr id="75" name="正方形/長方形 74"/>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
        <p:nvSpPr>
          <p:cNvPr id="4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9" name="図 48"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175" y="138115"/>
            <a:ext cx="1195200" cy="3428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3" name="図 2" descr="海の向こうに見える虹&#10;&#10;低い精度で自動的に生成された説明">
            <a:extLst>
              <a:ext uri="{FF2B5EF4-FFF2-40B4-BE49-F238E27FC236}">
                <a16:creationId xmlns:a16="http://schemas.microsoft.com/office/drawing/2014/main" id="{A33B4DBA-7F3A-4A0C-B0F3-A7BCD435B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2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3D8859-58C1-4FFE-9619-27660A1D6C4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7116" y="1373598"/>
            <a:ext cx="6489414" cy="2432069"/>
          </a:xfrm>
          <a:prstGeom prst="rect">
            <a:avLst/>
          </a:prstGeom>
        </p:spPr>
      </p:pic>
    </p:spTree>
    <p:extLst>
      <p:ext uri="{BB962C8B-B14F-4D97-AF65-F5344CB8AC3E}">
        <p14:creationId xmlns:p14="http://schemas.microsoft.com/office/powerpoint/2010/main" val="154114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0549ABA-23ED-CBE6-536E-8F6DE6DBAB43}"/>
              </a:ext>
            </a:extLst>
          </p:cNvPr>
          <p:cNvSpPr/>
          <p:nvPr userDrawn="1"/>
        </p:nvSpPr>
        <p:spPr bwMode="gray">
          <a:xfrm>
            <a:off x="0" y="0"/>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2" name="正方形/長方形 8">
            <a:extLst>
              <a:ext uri="{FF2B5EF4-FFF2-40B4-BE49-F238E27FC236}">
                <a16:creationId xmlns:a16="http://schemas.microsoft.com/office/drawing/2014/main" id="{73D21592-839F-926E-01B6-392E5D9ED49B}"/>
              </a:ext>
            </a:extLst>
          </p:cNvPr>
          <p:cNvSpPr/>
          <p:nvPr userDrawn="1"/>
        </p:nvSpPr>
        <p:spPr bwMode="gray">
          <a:xfrm rot="10800000">
            <a:off x="-46069" y="-484106"/>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4" name="月 63">
            <a:extLst>
              <a:ext uri="{FF2B5EF4-FFF2-40B4-BE49-F238E27FC236}">
                <a16:creationId xmlns:a16="http://schemas.microsoft.com/office/drawing/2014/main" id="{FCB7B17D-E7B6-847B-083C-FB27A7356AA1}"/>
              </a:ext>
            </a:extLst>
          </p:cNvPr>
          <p:cNvSpPr/>
          <p:nvPr userDrawn="1"/>
        </p:nvSpPr>
        <p:spPr bwMode="gray">
          <a:xfrm rot="9082689">
            <a:off x="6654226" y="-932081"/>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6" name="円弧 65">
            <a:extLst>
              <a:ext uri="{FF2B5EF4-FFF2-40B4-BE49-F238E27FC236}">
                <a16:creationId xmlns:a16="http://schemas.microsoft.com/office/drawing/2014/main" id="{5A6A6C0D-9BCF-9195-FACF-31DE64BC20C6}"/>
              </a:ext>
            </a:extLst>
          </p:cNvPr>
          <p:cNvSpPr/>
          <p:nvPr userDrawn="1"/>
        </p:nvSpPr>
        <p:spPr bwMode="gray">
          <a:xfrm>
            <a:off x="-1003429" y="-468589"/>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68" name="正方形/長方形 8">
            <a:extLst>
              <a:ext uri="{FF2B5EF4-FFF2-40B4-BE49-F238E27FC236}">
                <a16:creationId xmlns:a16="http://schemas.microsoft.com/office/drawing/2014/main" id="{6C78541C-3195-9BC7-4950-4E27143CAFE5}"/>
              </a:ext>
            </a:extLst>
          </p:cNvPr>
          <p:cNvSpPr/>
          <p:nvPr userDrawn="1"/>
        </p:nvSpPr>
        <p:spPr bwMode="gray">
          <a:xfrm>
            <a:off x="-139194" y="3004324"/>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70" name="フリーフォーム: 図形 69">
            <a:extLst>
              <a:ext uri="{FF2B5EF4-FFF2-40B4-BE49-F238E27FC236}">
                <a16:creationId xmlns:a16="http://schemas.microsoft.com/office/drawing/2014/main" id="{E88C6B1B-0E36-F23D-D27C-3D3DA9CAC7AD}"/>
              </a:ext>
            </a:extLst>
          </p:cNvPr>
          <p:cNvSpPr/>
          <p:nvPr userDrawn="1"/>
        </p:nvSpPr>
        <p:spPr bwMode="gray">
          <a:xfrm>
            <a:off x="2116723" y="3039356"/>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72" name="月 71">
            <a:extLst>
              <a:ext uri="{FF2B5EF4-FFF2-40B4-BE49-F238E27FC236}">
                <a16:creationId xmlns:a16="http://schemas.microsoft.com/office/drawing/2014/main" id="{EBD022A6-A195-144A-9DD3-AC34C991BAB5}"/>
              </a:ext>
            </a:extLst>
          </p:cNvPr>
          <p:cNvSpPr/>
          <p:nvPr userDrawn="1"/>
        </p:nvSpPr>
        <p:spPr bwMode="gray">
          <a:xfrm rot="4515890">
            <a:off x="2471113" y="-424149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4" name="月 73">
            <a:extLst>
              <a:ext uri="{FF2B5EF4-FFF2-40B4-BE49-F238E27FC236}">
                <a16:creationId xmlns:a16="http://schemas.microsoft.com/office/drawing/2014/main" id="{BBF16EF4-3192-DC9D-39E0-678370BE1769}"/>
              </a:ext>
            </a:extLst>
          </p:cNvPr>
          <p:cNvSpPr/>
          <p:nvPr userDrawn="1"/>
        </p:nvSpPr>
        <p:spPr bwMode="gray">
          <a:xfrm rot="4515890">
            <a:off x="2460768" y="-4386658"/>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6" name="月 75">
            <a:extLst>
              <a:ext uri="{FF2B5EF4-FFF2-40B4-BE49-F238E27FC236}">
                <a16:creationId xmlns:a16="http://schemas.microsoft.com/office/drawing/2014/main" id="{0D9C76EC-E9B7-D176-DE89-3D0F4F4CA57A}"/>
              </a:ext>
            </a:extLst>
          </p:cNvPr>
          <p:cNvSpPr/>
          <p:nvPr userDrawn="1"/>
        </p:nvSpPr>
        <p:spPr bwMode="gray">
          <a:xfrm rot="4515890">
            <a:off x="2461456" y="-4385546"/>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8" name="正方形/長方形 77">
            <a:extLst>
              <a:ext uri="{FF2B5EF4-FFF2-40B4-BE49-F238E27FC236}">
                <a16:creationId xmlns:a16="http://schemas.microsoft.com/office/drawing/2014/main" id="{B1BB4A08-E5CA-4414-E00C-D40EB3188D2F}"/>
              </a:ext>
            </a:extLst>
          </p:cNvPr>
          <p:cNvSpPr/>
          <p:nvPr userDrawn="1"/>
        </p:nvSpPr>
        <p:spPr bwMode="gray">
          <a:xfrm>
            <a:off x="-139194" y="5158314"/>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0" name="正方形/長方形 79">
            <a:extLst>
              <a:ext uri="{FF2B5EF4-FFF2-40B4-BE49-F238E27FC236}">
                <a16:creationId xmlns:a16="http://schemas.microsoft.com/office/drawing/2014/main" id="{B3E15358-DF8F-F786-CD67-E60791177E71}"/>
              </a:ext>
            </a:extLst>
          </p:cNvPr>
          <p:cNvSpPr/>
          <p:nvPr userDrawn="1"/>
        </p:nvSpPr>
        <p:spPr bwMode="gray">
          <a:xfrm>
            <a:off x="-2193679" y="-204063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2" name="円弧 81">
            <a:extLst>
              <a:ext uri="{FF2B5EF4-FFF2-40B4-BE49-F238E27FC236}">
                <a16:creationId xmlns:a16="http://schemas.microsoft.com/office/drawing/2014/main" id="{CC8C59C5-772A-1AB6-9366-A2CE87D1E928}"/>
              </a:ext>
            </a:extLst>
          </p:cNvPr>
          <p:cNvSpPr/>
          <p:nvPr userDrawn="1"/>
        </p:nvSpPr>
        <p:spPr bwMode="gray">
          <a:xfrm>
            <a:off x="720067" y="-228740"/>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E6A30C2D-177A-E30A-BF81-B09067CFA726}"/>
              </a:ext>
            </a:extLst>
          </p:cNvPr>
          <p:cNvSpPr/>
          <p:nvPr userDrawn="1"/>
        </p:nvSpPr>
        <p:spPr bwMode="gray">
          <a:xfrm>
            <a:off x="-166149" y="-243152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6" name="正方形/長方形 85">
            <a:extLst>
              <a:ext uri="{FF2B5EF4-FFF2-40B4-BE49-F238E27FC236}">
                <a16:creationId xmlns:a16="http://schemas.microsoft.com/office/drawing/2014/main" id="{2D217B72-5D69-FC78-8A90-EAAE04FB4C33}"/>
              </a:ext>
            </a:extLst>
          </p:cNvPr>
          <p:cNvSpPr/>
          <p:nvPr userDrawn="1"/>
        </p:nvSpPr>
        <p:spPr bwMode="gray">
          <a:xfrm>
            <a:off x="9152367" y="-151345"/>
            <a:ext cx="847877"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8" name="Text Box 13">
            <a:extLst>
              <a:ext uri="{FF2B5EF4-FFF2-40B4-BE49-F238E27FC236}">
                <a16:creationId xmlns:a16="http://schemas.microsoft.com/office/drawing/2014/main" id="{008B140B-70CC-F3BB-D5FD-8828C0AE5793}"/>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8" name="テキスト プレースホルダ 48">
            <a:extLst>
              <a:ext uri="{FF2B5EF4-FFF2-40B4-BE49-F238E27FC236}">
                <a16:creationId xmlns:a16="http://schemas.microsoft.com/office/drawing/2014/main" id="{99FD8D38-653C-1027-90B0-CE7D217F9940}"/>
              </a:ext>
            </a:extLst>
          </p:cNvPr>
          <p:cNvSpPr>
            <a:spLocks noGrp="1"/>
          </p:cNvSpPr>
          <p:nvPr>
            <p:ph type="body" sz="quarter" idx="12"/>
          </p:nvPr>
        </p:nvSpPr>
        <p:spPr bwMode="gray">
          <a:xfrm>
            <a:off x="892494" y="2303430"/>
            <a:ext cx="2598788" cy="341632"/>
          </a:xfrm>
          <a:prstGeom prst="rect">
            <a:avLst/>
          </a:prstGeom>
        </p:spPr>
        <p:txBody>
          <a:bodyPr wrap="none">
            <a:spAutoFit/>
          </a:bodyPr>
          <a:lstStyle>
            <a:lvl1pPr>
              <a:buNone/>
              <a:defRPr kumimoji="1" lang="ja-JP" altLang="en-US" sz="18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dirty="0"/>
              <a:t>マスタ テキストの書式設定</a:t>
            </a:r>
          </a:p>
        </p:txBody>
      </p:sp>
      <p:sp>
        <p:nvSpPr>
          <p:cNvPr id="49" name="テキスト プレースホルダ 48">
            <a:extLst>
              <a:ext uri="{FF2B5EF4-FFF2-40B4-BE49-F238E27FC236}">
                <a16:creationId xmlns:a16="http://schemas.microsoft.com/office/drawing/2014/main" id="{9E80B357-D00D-6289-0A04-0068A2BA9CDA}"/>
              </a:ext>
            </a:extLst>
          </p:cNvPr>
          <p:cNvSpPr>
            <a:spLocks noGrp="1"/>
          </p:cNvSpPr>
          <p:nvPr>
            <p:ph type="body" sz="quarter" idx="13" hasCustomPrompt="1"/>
          </p:nvPr>
        </p:nvSpPr>
        <p:spPr bwMode="gray">
          <a:xfrm>
            <a:off x="1047861" y="2952661"/>
            <a:ext cx="6514989" cy="646331"/>
          </a:xfrm>
          <a:prstGeom prst="rect">
            <a:avLst/>
          </a:prstGeom>
        </p:spPr>
        <p:txBody>
          <a:bodyPr wrap="square">
            <a:spAutoFit/>
          </a:bodyPr>
          <a:lstStyle>
            <a:lvl1pPr>
              <a:buNone/>
              <a:defRPr kumimoji="1" lang="ja-JP" altLang="en-US" sz="20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dirty="0"/>
              <a:t>1.</a:t>
            </a:r>
            <a:r>
              <a:rPr kumimoji="1" lang="ja-JP" altLang="en-US" dirty="0"/>
              <a:t> 臨個票の作成</a:t>
            </a:r>
            <a:endParaRPr kumimoji="1" lang="en-US" altLang="ja-JP" dirty="0"/>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en-US" altLang="ja-JP"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16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②臨個票を更新するケース（院内システムを利用しない場合）</a:t>
            </a:r>
            <a:endParaRPr kumimoji="1" lang="ja-JP" altLang="en-US" dirty="0"/>
          </a:p>
        </p:txBody>
      </p:sp>
      <p:sp>
        <p:nvSpPr>
          <p:cNvPr id="55" name="タイトル 54">
            <a:extLst>
              <a:ext uri="{FF2B5EF4-FFF2-40B4-BE49-F238E27FC236}">
                <a16:creationId xmlns:a16="http://schemas.microsoft.com/office/drawing/2014/main" id="{32EECAFB-73DF-88C2-FD3E-25425DDD1DE0}"/>
              </a:ext>
            </a:extLst>
          </p:cNvPr>
          <p:cNvSpPr>
            <a:spLocks noGrp="1"/>
          </p:cNvSpPr>
          <p:nvPr>
            <p:ph type="title"/>
          </p:nvPr>
        </p:nvSpPr>
        <p:spPr>
          <a:xfrm>
            <a:off x="1015717" y="1701142"/>
            <a:ext cx="7886700" cy="648139"/>
          </a:xfrm>
          <a:prstGeom prst="rect">
            <a:avLst/>
          </a:prstGeom>
        </p:spPr>
        <p:txBody>
          <a:bodyPr/>
          <a:lstStyle>
            <a:lvl1pPr>
              <a:defRPr kumimoji="1" lang="ja-JP" altLang="en-US" sz="38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58" name="テキスト プレースホルダー 57">
            <a:extLst>
              <a:ext uri="{FF2B5EF4-FFF2-40B4-BE49-F238E27FC236}">
                <a16:creationId xmlns:a16="http://schemas.microsoft.com/office/drawing/2014/main" id="{46A49CB6-0B8E-1B3F-FFEF-E8C01F0DE645}"/>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392166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2" name="Text Box 29">
            <a:extLst>
              <a:ext uri="{FF2B5EF4-FFF2-40B4-BE49-F238E27FC236}">
                <a16:creationId xmlns:a16="http://schemas.microsoft.com/office/drawing/2014/main" id="{44DB8FDD-5A2D-E9B9-B2CA-4E03FBCE7057}"/>
              </a:ext>
            </a:extLst>
          </p:cNvPr>
          <p:cNvSpPr txBox="1">
            <a:spLocks noChangeArrowheads="1"/>
          </p:cNvSpPr>
          <p:nvPr userDrawn="1"/>
        </p:nvSpPr>
        <p:spPr bwMode="gray">
          <a:xfrm>
            <a:off x="625839" y="803897"/>
            <a:ext cx="2063385" cy="590931"/>
          </a:xfrm>
          <a:prstGeom prst="rect">
            <a:avLst/>
          </a:prstGeom>
          <a:noFill/>
          <a:ln w="9525">
            <a:noFill/>
            <a:miter lim="800000"/>
            <a:headEnd/>
            <a:tailEnd/>
          </a:ln>
        </p:spPr>
        <p:txBody>
          <a:bodyPr wrap="none">
            <a:spAutoFit/>
          </a:bodyPr>
          <a:lstStyle/>
          <a:p>
            <a:pPr algn="l"/>
            <a:r>
              <a:rPr lang="en-US" altLang="ja-JP" sz="3600" b="1" dirty="0">
                <a:solidFill>
                  <a:srgbClr val="001750"/>
                </a:solidFill>
                <a:latin typeface="Yu Gothic UI" panose="020B0500000000000000" pitchFamily="50" charset="-128"/>
                <a:ea typeface="Yu Gothic UI" panose="020B0500000000000000" pitchFamily="50" charset="-128"/>
                <a:cs typeface="Arial" pitchFamily="34" charset="0"/>
              </a:rPr>
              <a:t>Contents</a:t>
            </a:r>
            <a:endParaRPr lang="en-US" altLang="ja-JP" sz="3600" b="1" dirty="0">
              <a:solidFill>
                <a:srgbClr val="001750"/>
              </a:solidFill>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hasCustomPrompt="1"/>
          </p:nvPr>
        </p:nvSpPr>
        <p:spPr>
          <a:xfrm>
            <a:off x="625839" y="1713926"/>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１</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hasCustomPrompt="1"/>
          </p:nvPr>
        </p:nvSpPr>
        <p:spPr>
          <a:xfrm>
            <a:off x="625839" y="2279655"/>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２</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hasCustomPrompt="1"/>
          </p:nvPr>
        </p:nvSpPr>
        <p:spPr>
          <a:xfrm>
            <a:off x="625839" y="2845383"/>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３</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Tree>
    <p:extLst>
      <p:ext uri="{BB962C8B-B14F-4D97-AF65-F5344CB8AC3E}">
        <p14:creationId xmlns:p14="http://schemas.microsoft.com/office/powerpoint/2010/main" val="7601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4" r:id="rId2"/>
    <p:sldLayoutId id="2147483683" r:id="rId3"/>
    <p:sldLayoutId id="2147483679" r:id="rId4"/>
    <p:sldLayoutId id="2147483656" r:id="rId5"/>
    <p:sldLayoutId id="2147483685" r:id="rId6"/>
    <p:sldLayoutId id="2147483686" r:id="rId7"/>
    <p:sldLayoutId id="2147483687" r:id="rId8"/>
    <p:sldLayoutId id="2147483688" r:id="rId9"/>
    <p:sldLayoutId id="2147483689" r:id="rId10"/>
    <p:sldLayoutId id="2147483690" r:id="rId11"/>
    <p:sldLayoutId id="2147483692" r:id="rId12"/>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384B085-9479-C630-774A-338EEF86A0C7}"/>
              </a:ext>
            </a:extLst>
          </p:cNvPr>
          <p:cNvSpPr>
            <a:spLocks noGrp="1"/>
          </p:cNvSpPr>
          <p:nvPr>
            <p:ph type="body" sz="quarter" idx="12"/>
          </p:nvPr>
        </p:nvSpPr>
        <p:spPr>
          <a:xfrm>
            <a:off x="892494" y="2303430"/>
            <a:ext cx="2492990" cy="369332"/>
          </a:xfrm>
        </p:spPr>
        <p:txBody>
          <a:bodyPr/>
          <a:lstStyle/>
          <a:p>
            <a:r>
              <a:rPr kumimoji="1" lang="zh-TW" altLang="en-US" dirty="0"/>
              <a:t>（</a:t>
            </a:r>
            <a:r>
              <a:rPr kumimoji="1" lang="ja-JP" altLang="en-US" dirty="0"/>
              <a:t>共通</a:t>
            </a:r>
            <a:r>
              <a:rPr kumimoji="1" lang="zh-TW" altLang="en-US" dirty="0"/>
              <a:t>編）医療機関用</a:t>
            </a:r>
          </a:p>
        </p:txBody>
      </p:sp>
      <p:sp>
        <p:nvSpPr>
          <p:cNvPr id="10" name="テキスト プレースホルダー 9">
            <a:extLst>
              <a:ext uri="{FF2B5EF4-FFF2-40B4-BE49-F238E27FC236}">
                <a16:creationId xmlns:a16="http://schemas.microsoft.com/office/drawing/2014/main" id="{0842F82F-0D18-ED00-B87A-1FCCED04BD24}"/>
              </a:ext>
            </a:extLst>
          </p:cNvPr>
          <p:cNvSpPr>
            <a:spLocks noGrp="1"/>
          </p:cNvSpPr>
          <p:nvPr>
            <p:ph type="body" sz="quarter" idx="13"/>
          </p:nvPr>
        </p:nvSpPr>
        <p:spPr>
          <a:xfrm>
            <a:off x="1047861" y="2952661"/>
            <a:ext cx="6514989" cy="646331"/>
          </a:xfrm>
        </p:spPr>
        <p:txBody>
          <a:bodyPr/>
          <a:lstStyle/>
          <a:p>
            <a:pPr>
              <a:lnSpc>
                <a:spcPct val="90000"/>
              </a:lnSpc>
              <a:spcBef>
                <a:spcPts val="0"/>
              </a:spcBef>
            </a:pPr>
            <a:r>
              <a:rPr lang="en-US" altLang="ja-JP" dirty="0"/>
              <a:t>3. </a:t>
            </a:r>
            <a:r>
              <a:rPr lang="ja-JP" altLang="en-US" dirty="0"/>
              <a:t>指定医</a:t>
            </a:r>
            <a:r>
              <a:rPr lang="en-US" altLang="ja-JP" dirty="0"/>
              <a:t>ID</a:t>
            </a:r>
            <a:r>
              <a:rPr lang="ja-JP" altLang="en-US" dirty="0"/>
              <a:t>の払い出し</a:t>
            </a:r>
            <a:endParaRPr lang="en-US" altLang="ja-JP" dirty="0"/>
          </a:p>
          <a:p>
            <a:pPr>
              <a:lnSpc>
                <a:spcPct val="90000"/>
              </a:lnSpc>
              <a:spcBef>
                <a:spcPts val="0"/>
              </a:spcBef>
            </a:pPr>
            <a:r>
              <a:rPr lang="ja-JP" altLang="en-US" b="0" dirty="0"/>
              <a:t>　</a:t>
            </a:r>
            <a:r>
              <a:rPr lang="ja-JP" altLang="en-US" sz="1600" b="0" dirty="0"/>
              <a:t>③指定医資格を更新する場合</a:t>
            </a:r>
          </a:p>
        </p:txBody>
      </p:sp>
      <p:sp>
        <p:nvSpPr>
          <p:cNvPr id="11" name="タイトル 10">
            <a:extLst>
              <a:ext uri="{FF2B5EF4-FFF2-40B4-BE49-F238E27FC236}">
                <a16:creationId xmlns:a16="http://schemas.microsoft.com/office/drawing/2014/main" id="{162295FC-DA14-A2B8-4260-9B29A47817C4}"/>
              </a:ext>
            </a:extLst>
          </p:cNvPr>
          <p:cNvSpPr>
            <a:spLocks noGrp="1"/>
          </p:cNvSpPr>
          <p:nvPr>
            <p:ph type="title"/>
          </p:nvPr>
        </p:nvSpPr>
        <p:spPr/>
        <p:txBody>
          <a:bodyPr/>
          <a:lstStyle/>
          <a:p>
            <a:r>
              <a:rPr lang="ja-JP" altLang="en-US" sz="3800" b="1" kern="0" dirty="0">
                <a:solidFill>
                  <a:srgbClr val="404040"/>
                </a:solidFill>
                <a:latin typeface="Yu Gothic UI" panose="020B0500000000000000" pitchFamily="50" charset="-128"/>
                <a:ea typeface="Yu Gothic UI" panose="020B0500000000000000" pitchFamily="50" charset="-128"/>
              </a:rPr>
              <a:t>難病・小慢</a:t>
            </a:r>
            <a:r>
              <a:rPr lang="en-US" altLang="ja-JP" sz="3800" b="1" kern="0" dirty="0">
                <a:solidFill>
                  <a:srgbClr val="404040"/>
                </a:solidFill>
                <a:latin typeface="Yu Gothic UI" panose="020B0500000000000000" pitchFamily="50" charset="-128"/>
                <a:ea typeface="Yu Gothic UI" panose="020B0500000000000000" pitchFamily="50" charset="-128"/>
              </a:rPr>
              <a:t>DB</a:t>
            </a:r>
            <a:r>
              <a:rPr lang="ja-JP" altLang="en-US" sz="3800" b="1" kern="0" dirty="0">
                <a:solidFill>
                  <a:srgbClr val="404040"/>
                </a:solidFill>
                <a:latin typeface="Yu Gothic UI" panose="020B0500000000000000" pitchFamily="50" charset="-128"/>
                <a:ea typeface="Yu Gothic UI" panose="020B0500000000000000" pitchFamily="50" charset="-128"/>
              </a:rPr>
              <a:t>システム説明動画</a:t>
            </a:r>
            <a:endParaRPr lang="ja-JP" altLang="en-US" dirty="0"/>
          </a:p>
        </p:txBody>
      </p:sp>
      <p:sp>
        <p:nvSpPr>
          <p:cNvPr id="13" name="テキスト プレースホルダー 12">
            <a:extLst>
              <a:ext uri="{FF2B5EF4-FFF2-40B4-BE49-F238E27FC236}">
                <a16:creationId xmlns:a16="http://schemas.microsoft.com/office/drawing/2014/main" id="{CE0EAE3E-2717-C915-E63E-91722F5BC37B}"/>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この動画では、医療機関の方を対象として、指定医資格を更新する作業の流れについて説明します。</a:t>
            </a:r>
          </a:p>
        </p:txBody>
      </p:sp>
      <p:pic>
        <p:nvPicPr>
          <p:cNvPr id="4" name="0-3-③">
            <a:extLst>
              <a:ext uri="{FF2B5EF4-FFF2-40B4-BE49-F238E27FC236}">
                <a16:creationId xmlns:a16="http://schemas.microsoft.com/office/drawing/2014/main" id="{CEEED057-4EA8-0357-2D85-EDE788ADBE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 y="-704850"/>
            <a:ext cx="609600" cy="609600"/>
          </a:xfrm>
          <a:prstGeom prst="rect">
            <a:avLst/>
          </a:prstGeom>
        </p:spPr>
      </p:pic>
    </p:spTree>
    <p:extLst>
      <p:ext uri="{BB962C8B-B14F-4D97-AF65-F5344CB8AC3E}">
        <p14:creationId xmlns:p14="http://schemas.microsoft.com/office/powerpoint/2010/main" val="206056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8380">
        <p15:prstTrans prst="peelOff"/>
      </p:transition>
    </mc:Choice>
    <mc:Fallback xmlns="">
      <p:transition spd="slow" advClick="0" advTm="83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1C18425-A603-5A9D-A649-A99579936826}"/>
              </a:ext>
            </a:extLst>
          </p:cNvPr>
          <p:cNvSpPr>
            <a:spLocks noGrp="1"/>
          </p:cNvSpPr>
          <p:nvPr>
            <p:ph type="body" sz="quarter" idx="14"/>
          </p:nvPr>
        </p:nvSpPr>
        <p:spPr/>
        <p:txBody>
          <a:bodyPr/>
          <a:lstStyle/>
          <a:p>
            <a:pPr>
              <a:lnSpc>
                <a:spcPct val="90000"/>
              </a:lnSpc>
              <a:spcBef>
                <a:spcPts val="0"/>
              </a:spcBef>
            </a:pPr>
            <a:r>
              <a:rPr lang="ja-JP" altLang="en-US" dirty="0"/>
              <a:t>指定医資格を更新する作業の流れについて説明します。</a:t>
            </a:r>
          </a:p>
          <a:p>
            <a:pPr>
              <a:lnSpc>
                <a:spcPct val="90000"/>
              </a:lnSpc>
              <a:spcBef>
                <a:spcPts val="0"/>
              </a:spcBef>
            </a:pPr>
            <a:r>
              <a:rPr lang="ja-JP" altLang="en-US" dirty="0"/>
              <a:t>医師は、自治体に指定医資格の更新を申請します。申請については、各自治体に従ってください。</a:t>
            </a:r>
          </a:p>
          <a:p>
            <a:pPr>
              <a:lnSpc>
                <a:spcPct val="90000"/>
              </a:lnSpc>
              <a:spcBef>
                <a:spcPts val="0"/>
              </a:spcBef>
            </a:pPr>
            <a:r>
              <a:rPr lang="ja-JP" altLang="en-US" dirty="0"/>
              <a:t>自治体にて難病・小慢</a:t>
            </a:r>
            <a:r>
              <a:rPr lang="en-US" altLang="ja-JP" dirty="0"/>
              <a:t>DB</a:t>
            </a:r>
            <a:r>
              <a:rPr lang="ja-JP" altLang="en-US" dirty="0"/>
              <a:t>の指定医</a:t>
            </a:r>
            <a:r>
              <a:rPr lang="en-US" altLang="ja-JP" dirty="0"/>
              <a:t>ID</a:t>
            </a:r>
            <a:r>
              <a:rPr lang="ja-JP" altLang="en-US" dirty="0"/>
              <a:t>の有効期限を更新します。</a:t>
            </a:r>
          </a:p>
        </p:txBody>
      </p:sp>
      <p:sp>
        <p:nvSpPr>
          <p:cNvPr id="2" name="タイトル 1">
            <a:extLst>
              <a:ext uri="{FF2B5EF4-FFF2-40B4-BE49-F238E27FC236}">
                <a16:creationId xmlns:a16="http://schemas.microsoft.com/office/drawing/2014/main" id="{0F387712-7E80-2D44-691C-FFF3C4588AF9}"/>
              </a:ext>
            </a:extLst>
          </p:cNvPr>
          <p:cNvSpPr>
            <a:spLocks noGrp="1"/>
          </p:cNvSpPr>
          <p:nvPr>
            <p:ph type="title"/>
          </p:nvPr>
        </p:nvSpPr>
        <p:spPr/>
        <p:txBody>
          <a:bodyPr/>
          <a:lstStyle/>
          <a:p>
            <a:r>
              <a:rPr kumimoji="1" lang="ja-JP" altLang="en-US" dirty="0"/>
              <a:t>指定医資格を更新する</a:t>
            </a:r>
            <a:r>
              <a:rPr lang="ja-JP" altLang="en-US" dirty="0"/>
              <a:t>作業の流れ</a:t>
            </a:r>
          </a:p>
        </p:txBody>
      </p:sp>
      <p:graphicFrame>
        <p:nvGraphicFramePr>
          <p:cNvPr id="3" name="表 5">
            <a:extLst>
              <a:ext uri="{FF2B5EF4-FFF2-40B4-BE49-F238E27FC236}">
                <a16:creationId xmlns:a16="http://schemas.microsoft.com/office/drawing/2014/main" id="{17BCAC58-FB1A-2483-7674-4D50ACB9801B}"/>
              </a:ext>
            </a:extLst>
          </p:cNvPr>
          <p:cNvGraphicFramePr>
            <a:graphicFrameLocks noGrp="1"/>
          </p:cNvGraphicFramePr>
          <p:nvPr>
            <p:extLst>
              <p:ext uri="{D42A27DB-BD31-4B8C-83A1-F6EECF244321}">
                <p14:modId xmlns:p14="http://schemas.microsoft.com/office/powerpoint/2010/main" val="1069870071"/>
              </p:ext>
            </p:extLst>
          </p:nvPr>
        </p:nvGraphicFramePr>
        <p:xfrm>
          <a:off x="142200" y="720784"/>
          <a:ext cx="8859600" cy="3099600"/>
        </p:xfrm>
        <a:graphic>
          <a:graphicData uri="http://schemas.openxmlformats.org/drawingml/2006/table">
            <a:tbl>
              <a:tblPr firstRow="1" bandRow="1">
                <a:tableStyleId>{5C22544A-7EE6-4342-B048-85BDC9FD1C3A}</a:tableStyleId>
              </a:tblPr>
              <a:tblGrid>
                <a:gridCol w="807672">
                  <a:extLst>
                    <a:ext uri="{9D8B030D-6E8A-4147-A177-3AD203B41FA5}">
                      <a16:colId xmlns:a16="http://schemas.microsoft.com/office/drawing/2014/main" val="3563921127"/>
                    </a:ext>
                  </a:extLst>
                </a:gridCol>
                <a:gridCol w="8051928">
                  <a:extLst>
                    <a:ext uri="{9D8B030D-6E8A-4147-A177-3AD203B41FA5}">
                      <a16:colId xmlns:a16="http://schemas.microsoft.com/office/drawing/2014/main" val="2332610360"/>
                    </a:ext>
                  </a:extLst>
                </a:gridCol>
              </a:tblGrid>
              <a:tr h="1549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医師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470612"/>
                  </a:ext>
                </a:extLst>
              </a:tr>
              <a:tr h="1549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自治体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6931677"/>
                  </a:ext>
                </a:extLst>
              </a:tr>
            </a:tbl>
          </a:graphicData>
        </a:graphic>
      </p:graphicFrame>
      <p:sp>
        <p:nvSpPr>
          <p:cNvPr id="44" name="正方形/長方形 43">
            <a:extLst>
              <a:ext uri="{FF2B5EF4-FFF2-40B4-BE49-F238E27FC236}">
                <a16:creationId xmlns:a16="http://schemas.microsoft.com/office/drawing/2014/main" id="{4E12E95F-4E0F-1A8A-9659-65DB1EFC89E9}"/>
              </a:ext>
            </a:extLst>
          </p:cNvPr>
          <p:cNvSpPr/>
          <p:nvPr/>
        </p:nvSpPr>
        <p:spPr bwMode="auto">
          <a:xfrm>
            <a:off x="2178534" y="972825"/>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指定医更新の申請</a:t>
            </a:r>
          </a:p>
        </p:txBody>
      </p:sp>
      <p:sp>
        <p:nvSpPr>
          <p:cNvPr id="45" name="正方形/長方形 44">
            <a:extLst>
              <a:ext uri="{FF2B5EF4-FFF2-40B4-BE49-F238E27FC236}">
                <a16:creationId xmlns:a16="http://schemas.microsoft.com/office/drawing/2014/main" id="{F4D9E841-4D8A-1130-AADC-DF5B6DCA219E}"/>
              </a:ext>
            </a:extLst>
          </p:cNvPr>
          <p:cNvSpPr/>
          <p:nvPr/>
        </p:nvSpPr>
        <p:spPr bwMode="auto">
          <a:xfrm>
            <a:off x="3323899" y="2520873"/>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申請の受理</a:t>
            </a:r>
          </a:p>
        </p:txBody>
      </p:sp>
      <p:cxnSp>
        <p:nvCxnSpPr>
          <p:cNvPr id="46" name="コネクタ: カギ線 45">
            <a:extLst>
              <a:ext uri="{FF2B5EF4-FFF2-40B4-BE49-F238E27FC236}">
                <a16:creationId xmlns:a16="http://schemas.microsoft.com/office/drawing/2014/main" id="{2FFEE0C2-9037-7842-2F11-314618BD0A6F}"/>
              </a:ext>
            </a:extLst>
          </p:cNvPr>
          <p:cNvCxnSpPr>
            <a:cxnSpLocks/>
            <a:stCxn id="44" idx="3"/>
            <a:endCxn id="45" idx="1"/>
          </p:cNvCxnSpPr>
          <p:nvPr/>
        </p:nvCxnSpPr>
        <p:spPr bwMode="auto">
          <a:xfrm>
            <a:off x="3079093" y="1493487"/>
            <a:ext cx="244806" cy="1548048"/>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50" name="正方形/長方形 49">
            <a:extLst>
              <a:ext uri="{FF2B5EF4-FFF2-40B4-BE49-F238E27FC236}">
                <a16:creationId xmlns:a16="http://schemas.microsoft.com/office/drawing/2014/main" id="{63F9DC93-BB41-F579-83D1-A3EDE6FBD196}"/>
              </a:ext>
            </a:extLst>
          </p:cNvPr>
          <p:cNvSpPr/>
          <p:nvPr/>
        </p:nvSpPr>
        <p:spPr bwMode="auto">
          <a:xfrm>
            <a:off x="4469264" y="2520873"/>
            <a:ext cx="900559" cy="1041323"/>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指定医の</a:t>
            </a:r>
            <a:br>
              <a:rPr lang="en-US" altLang="ja-JP" sz="1200" dirty="0">
                <a:solidFill>
                  <a:schemeClr val="tx1"/>
                </a:solidFill>
                <a:latin typeface="Yu Gothic UI" panose="020B0500000000000000" pitchFamily="50" charset="-128"/>
                <a:ea typeface="Yu Gothic UI" panose="020B0500000000000000" pitchFamily="50" charset="-128"/>
              </a:rPr>
            </a:br>
            <a:r>
              <a:rPr lang="ja-JP" altLang="en-US" sz="1200" dirty="0">
                <a:solidFill>
                  <a:schemeClr val="tx1"/>
                </a:solidFill>
                <a:latin typeface="Yu Gothic UI" panose="020B0500000000000000" pitchFamily="50" charset="-128"/>
                <a:ea typeface="Yu Gothic UI" panose="020B0500000000000000" pitchFamily="50" charset="-128"/>
              </a:rPr>
              <a:t>本人確認、</a:t>
            </a:r>
            <a:br>
              <a:rPr lang="en-US" altLang="ja-JP" sz="1200" dirty="0">
                <a:solidFill>
                  <a:schemeClr val="tx1"/>
                </a:solidFill>
                <a:latin typeface="Yu Gothic UI" panose="020B0500000000000000" pitchFamily="50" charset="-128"/>
                <a:ea typeface="Yu Gothic UI" panose="020B0500000000000000" pitchFamily="50" charset="-128"/>
              </a:rPr>
            </a:br>
            <a:r>
              <a:rPr lang="ja-JP" altLang="en-US" sz="1200" dirty="0">
                <a:solidFill>
                  <a:schemeClr val="tx1"/>
                </a:solidFill>
                <a:latin typeface="Yu Gothic UI" panose="020B0500000000000000" pitchFamily="50" charset="-128"/>
                <a:ea typeface="Yu Gothic UI" panose="020B0500000000000000" pitchFamily="50" charset="-128"/>
              </a:rPr>
              <a:t>更新など</a:t>
            </a:r>
          </a:p>
        </p:txBody>
      </p:sp>
      <p:sp>
        <p:nvSpPr>
          <p:cNvPr id="52" name="正方形/長方形 51">
            <a:extLst>
              <a:ext uri="{FF2B5EF4-FFF2-40B4-BE49-F238E27FC236}">
                <a16:creationId xmlns:a16="http://schemas.microsoft.com/office/drawing/2014/main" id="{30CAC325-F43A-67E1-569A-B7B4F8B4CB60}"/>
              </a:ext>
            </a:extLst>
          </p:cNvPr>
          <p:cNvSpPr/>
          <p:nvPr/>
        </p:nvSpPr>
        <p:spPr bwMode="auto">
          <a:xfrm>
            <a:off x="5614629" y="2520873"/>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指定医更新通知書の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送付</a:t>
            </a:r>
          </a:p>
        </p:txBody>
      </p:sp>
      <p:sp>
        <p:nvSpPr>
          <p:cNvPr id="56" name="正方形/長方形 55">
            <a:extLst>
              <a:ext uri="{FF2B5EF4-FFF2-40B4-BE49-F238E27FC236}">
                <a16:creationId xmlns:a16="http://schemas.microsoft.com/office/drawing/2014/main" id="{8FD61B86-1465-9B19-E6A5-2B612965CEFE}"/>
              </a:ext>
            </a:extLst>
          </p:cNvPr>
          <p:cNvSpPr/>
          <p:nvPr/>
        </p:nvSpPr>
        <p:spPr bwMode="auto">
          <a:xfrm>
            <a:off x="6759992" y="972825"/>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指定医更新通知書の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受領</a:t>
            </a:r>
          </a:p>
        </p:txBody>
      </p:sp>
      <p:cxnSp>
        <p:nvCxnSpPr>
          <p:cNvPr id="51" name="直線矢印コネクタ 50">
            <a:extLst>
              <a:ext uri="{FF2B5EF4-FFF2-40B4-BE49-F238E27FC236}">
                <a16:creationId xmlns:a16="http://schemas.microsoft.com/office/drawing/2014/main" id="{B8A2B19C-9F2A-DC22-B559-482ACFD737EC}"/>
              </a:ext>
            </a:extLst>
          </p:cNvPr>
          <p:cNvCxnSpPr>
            <a:cxnSpLocks/>
            <a:stCxn id="45" idx="3"/>
            <a:endCxn id="50" idx="1"/>
          </p:cNvCxnSpPr>
          <p:nvPr/>
        </p:nvCxnSpPr>
        <p:spPr bwMode="auto">
          <a:xfrm>
            <a:off x="4224458" y="3041535"/>
            <a:ext cx="244806"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54" name="直線矢印コネクタ 53">
            <a:extLst>
              <a:ext uri="{FF2B5EF4-FFF2-40B4-BE49-F238E27FC236}">
                <a16:creationId xmlns:a16="http://schemas.microsoft.com/office/drawing/2014/main" id="{D6F4B7BD-5281-72A5-F4B1-507893BF61A2}"/>
              </a:ext>
            </a:extLst>
          </p:cNvPr>
          <p:cNvCxnSpPr>
            <a:cxnSpLocks/>
            <a:stCxn id="50" idx="3"/>
            <a:endCxn id="52" idx="1"/>
          </p:cNvCxnSpPr>
          <p:nvPr/>
        </p:nvCxnSpPr>
        <p:spPr bwMode="auto">
          <a:xfrm>
            <a:off x="5369823" y="3041535"/>
            <a:ext cx="244806"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69" name="コネクタ: カギ線 68">
            <a:extLst>
              <a:ext uri="{FF2B5EF4-FFF2-40B4-BE49-F238E27FC236}">
                <a16:creationId xmlns:a16="http://schemas.microsoft.com/office/drawing/2014/main" id="{65DD9D7A-24C3-EBC3-DC29-F541C4143AC8}"/>
              </a:ext>
            </a:extLst>
          </p:cNvPr>
          <p:cNvCxnSpPr>
            <a:cxnSpLocks/>
            <a:stCxn id="52" idx="3"/>
            <a:endCxn id="56" idx="1"/>
          </p:cNvCxnSpPr>
          <p:nvPr/>
        </p:nvCxnSpPr>
        <p:spPr bwMode="auto">
          <a:xfrm flipV="1">
            <a:off x="6515188" y="1493487"/>
            <a:ext cx="244804" cy="1548048"/>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7" name="正方形/長方形 6">
            <a:extLst>
              <a:ext uri="{FF2B5EF4-FFF2-40B4-BE49-F238E27FC236}">
                <a16:creationId xmlns:a16="http://schemas.microsoft.com/office/drawing/2014/main" id="{0D5D6F2F-7190-1259-B7B4-2E77A60B9D24}"/>
              </a:ext>
            </a:extLst>
          </p:cNvPr>
          <p:cNvSpPr/>
          <p:nvPr/>
        </p:nvSpPr>
        <p:spPr bwMode="auto">
          <a:xfrm>
            <a:off x="1033169" y="972825"/>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更新申請書の作成</a:t>
            </a:r>
          </a:p>
        </p:txBody>
      </p:sp>
      <p:cxnSp>
        <p:nvCxnSpPr>
          <p:cNvPr id="8" name="直線矢印コネクタ 7">
            <a:extLst>
              <a:ext uri="{FF2B5EF4-FFF2-40B4-BE49-F238E27FC236}">
                <a16:creationId xmlns:a16="http://schemas.microsoft.com/office/drawing/2014/main" id="{D56F9F5B-173A-754B-A384-7DBFF8B01320}"/>
              </a:ext>
            </a:extLst>
          </p:cNvPr>
          <p:cNvCxnSpPr>
            <a:cxnSpLocks/>
            <a:stCxn id="7" idx="3"/>
            <a:endCxn id="44" idx="1"/>
          </p:cNvCxnSpPr>
          <p:nvPr/>
        </p:nvCxnSpPr>
        <p:spPr bwMode="auto">
          <a:xfrm>
            <a:off x="1933728" y="1493487"/>
            <a:ext cx="244806" cy="0"/>
          </a:xfrm>
          <a:prstGeom prst="straightConnector1">
            <a:avLst/>
          </a:prstGeom>
          <a:solidFill>
            <a:schemeClr val="bg1"/>
          </a:solidFill>
          <a:ln w="12700">
            <a:solidFill>
              <a:schemeClr val="tx1">
                <a:lumMod val="50000"/>
                <a:lumOff val="50000"/>
              </a:schemeClr>
            </a:solidFill>
            <a:miter lim="800000"/>
            <a:headEnd/>
            <a:tailEnd type="arrow"/>
          </a:ln>
          <a:effectLst/>
        </p:spPr>
      </p:cxnSp>
      <p:sp>
        <p:nvSpPr>
          <p:cNvPr id="6" name="テキスト ボックス 5">
            <a:extLst>
              <a:ext uri="{FF2B5EF4-FFF2-40B4-BE49-F238E27FC236}">
                <a16:creationId xmlns:a16="http://schemas.microsoft.com/office/drawing/2014/main" id="{95EB5E7E-D72A-F598-5B87-B53F0166620A}"/>
              </a:ext>
            </a:extLst>
          </p:cNvPr>
          <p:cNvSpPr txBox="1"/>
          <p:nvPr/>
        </p:nvSpPr>
        <p:spPr>
          <a:xfrm>
            <a:off x="5415199" y="3802288"/>
            <a:ext cx="3832859" cy="258532"/>
          </a:xfrm>
          <a:prstGeom prst="rect">
            <a:avLst/>
          </a:prstGeom>
          <a:noFill/>
          <a:ln w="6350">
            <a:noFill/>
            <a:miter lim="800000"/>
            <a:headEnd/>
            <a:tailEnd/>
          </a:ln>
          <a:effectLst/>
        </p:spPr>
        <p:txBody>
          <a:bodyPr wrap="square" lIns="36000" rIns="36000" rtlCol="0" anchor="ctr" anchorCtr="0">
            <a:noAutofit/>
          </a:bodyPr>
          <a:lstStyle>
            <a:defPPr>
              <a:defRPr lang="ja-JP"/>
            </a:defPPr>
            <a:lvl1pPr algn="ctr">
              <a:defRPr sz="1200">
                <a:solidFill>
                  <a:schemeClr val="tx1"/>
                </a:solidFill>
                <a:latin typeface="Meiryo UI" panose="020B0604030504040204" pitchFamily="50" charset="-128"/>
                <a:ea typeface="Meiryo UI" panose="020B0604030504040204" pitchFamily="50" charset="-128"/>
              </a:defRPr>
            </a:lvl1pPr>
          </a:lstStyle>
          <a:p>
            <a:pPr algn="l"/>
            <a:r>
              <a:rPr lang="ja-JP" altLang="en-US" b="1" dirty="0">
                <a:latin typeface="+mn-ea"/>
                <a:ea typeface="+mn-ea"/>
              </a:rPr>
              <a:t>注</a:t>
            </a:r>
            <a:r>
              <a:rPr lang="ja-JP" altLang="en-US" dirty="0">
                <a:latin typeface="+mn-ea"/>
                <a:ea typeface="+mn-ea"/>
              </a:rPr>
              <a:t> 医療機関や自治体によりフローが異なる場合があります。 </a:t>
            </a:r>
          </a:p>
        </p:txBody>
      </p:sp>
      <p:grpSp>
        <p:nvGrpSpPr>
          <p:cNvPr id="16" name="グループ化 15">
            <a:extLst>
              <a:ext uri="{FF2B5EF4-FFF2-40B4-BE49-F238E27FC236}">
                <a16:creationId xmlns:a16="http://schemas.microsoft.com/office/drawing/2014/main" id="{B9A867CE-DC8D-71E2-8E6E-BEBD95D88AEA}"/>
              </a:ext>
            </a:extLst>
          </p:cNvPr>
          <p:cNvGrpSpPr/>
          <p:nvPr/>
        </p:nvGrpSpPr>
        <p:grpSpPr>
          <a:xfrm>
            <a:off x="6807753" y="2913313"/>
            <a:ext cx="2299447" cy="789406"/>
            <a:chOff x="6807753" y="2913313"/>
            <a:chExt cx="2299447" cy="789406"/>
          </a:xfrm>
        </p:grpSpPr>
        <p:sp>
          <p:nvSpPr>
            <p:cNvPr id="10" name="四角形: 角を丸くする 9">
              <a:extLst>
                <a:ext uri="{FF2B5EF4-FFF2-40B4-BE49-F238E27FC236}">
                  <a16:creationId xmlns:a16="http://schemas.microsoft.com/office/drawing/2014/main" id="{A35AC2C7-3762-F97A-A0B1-7031E5615B84}"/>
                </a:ext>
              </a:extLst>
            </p:cNvPr>
            <p:cNvSpPr/>
            <p:nvPr/>
          </p:nvSpPr>
          <p:spPr bwMode="auto">
            <a:xfrm>
              <a:off x="6807753" y="2913313"/>
              <a:ext cx="2092367" cy="789406"/>
            </a:xfrm>
            <a:prstGeom prst="roundRect">
              <a:avLst>
                <a:gd name="adj" fmla="val 11314"/>
              </a:avLst>
            </a:prstGeom>
            <a:solidFill>
              <a:schemeClr val="bg1"/>
            </a:solidFill>
            <a:ln w="9525">
              <a:noFill/>
              <a:miter lim="800000"/>
              <a:headEnd/>
              <a:tailEnd/>
            </a:ln>
            <a:effectLst/>
          </p:spPr>
          <p:txBody>
            <a:bodyPr wrap="none" rtlCol="0" anchor="t" anchorCtr="0">
              <a:noAutofit/>
            </a:bodyPr>
            <a:lstStyle/>
            <a:p>
              <a:r>
                <a:rPr lang="ja-JP" altLang="en-US" sz="1200" b="1" dirty="0">
                  <a:solidFill>
                    <a:schemeClr val="tx1"/>
                  </a:solidFill>
                  <a:latin typeface="+mn-ea"/>
                  <a:ea typeface="+mn-ea"/>
                </a:rPr>
                <a:t>凡例</a:t>
              </a:r>
            </a:p>
          </p:txBody>
        </p:sp>
        <p:sp>
          <p:nvSpPr>
            <p:cNvPr id="14" name="正方形/長方形 13">
              <a:extLst>
                <a:ext uri="{FF2B5EF4-FFF2-40B4-BE49-F238E27FC236}">
                  <a16:creationId xmlns:a16="http://schemas.microsoft.com/office/drawing/2014/main" id="{9644DA63-1BF9-FA6D-F175-6E6F877A3438}"/>
                </a:ext>
              </a:extLst>
            </p:cNvPr>
            <p:cNvSpPr/>
            <p:nvPr/>
          </p:nvSpPr>
          <p:spPr bwMode="auto">
            <a:xfrm>
              <a:off x="6934257" y="3426245"/>
              <a:ext cx="306328" cy="17322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　　　</a:t>
              </a:r>
            </a:p>
          </p:txBody>
        </p:sp>
        <p:sp>
          <p:nvSpPr>
            <p:cNvPr id="20" name="テキスト ボックス 19">
              <a:extLst>
                <a:ext uri="{FF2B5EF4-FFF2-40B4-BE49-F238E27FC236}">
                  <a16:creationId xmlns:a16="http://schemas.microsoft.com/office/drawing/2014/main" id="{BC27E42B-92B7-0B05-0114-30AED3E3B921}"/>
                </a:ext>
              </a:extLst>
            </p:cNvPr>
            <p:cNvSpPr txBox="1"/>
            <p:nvPr/>
          </p:nvSpPr>
          <p:spPr>
            <a:xfrm>
              <a:off x="7166657" y="3401990"/>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以外の作業</a:t>
              </a:r>
            </a:p>
          </p:txBody>
        </p:sp>
        <p:sp>
          <p:nvSpPr>
            <p:cNvPr id="12" name="正方形/長方形 11">
              <a:extLst>
                <a:ext uri="{FF2B5EF4-FFF2-40B4-BE49-F238E27FC236}">
                  <a16:creationId xmlns:a16="http://schemas.microsoft.com/office/drawing/2014/main" id="{7C64FA57-617D-3E41-C8E9-83FDB518A068}"/>
                </a:ext>
              </a:extLst>
            </p:cNvPr>
            <p:cNvSpPr/>
            <p:nvPr/>
          </p:nvSpPr>
          <p:spPr bwMode="auto">
            <a:xfrm>
              <a:off x="6934257" y="3195882"/>
              <a:ext cx="306328" cy="17322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15" name="テキスト ボックス 14">
              <a:extLst>
                <a:ext uri="{FF2B5EF4-FFF2-40B4-BE49-F238E27FC236}">
                  <a16:creationId xmlns:a16="http://schemas.microsoft.com/office/drawing/2014/main" id="{C3EDAF81-53FC-5ACE-8759-A51DEE863290}"/>
                </a:ext>
              </a:extLst>
            </p:cNvPr>
            <p:cNvSpPr txBox="1"/>
            <p:nvPr/>
          </p:nvSpPr>
          <p:spPr>
            <a:xfrm>
              <a:off x="7166657" y="3171627"/>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を含む作業</a:t>
              </a:r>
            </a:p>
          </p:txBody>
        </p:sp>
      </p:grpSp>
      <p:sp>
        <p:nvSpPr>
          <p:cNvPr id="5" name="正方形/長方形 4">
            <a:extLst>
              <a:ext uri="{FF2B5EF4-FFF2-40B4-BE49-F238E27FC236}">
                <a16:creationId xmlns:a16="http://schemas.microsoft.com/office/drawing/2014/main" id="{89520023-0B21-BEC4-36F0-4866FF30ECC1}"/>
              </a:ext>
            </a:extLst>
          </p:cNvPr>
          <p:cNvSpPr/>
          <p:nvPr/>
        </p:nvSpPr>
        <p:spPr>
          <a:xfrm>
            <a:off x="1031718" y="985771"/>
            <a:ext cx="900558" cy="102837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pic>
        <p:nvPicPr>
          <p:cNvPr id="9" name="1-3-③">
            <a:extLst>
              <a:ext uri="{FF2B5EF4-FFF2-40B4-BE49-F238E27FC236}">
                <a16:creationId xmlns:a16="http://schemas.microsoft.com/office/drawing/2014/main" id="{2883E222-70DC-30BE-640D-25B8CD816D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50332"/>
            <a:ext cx="609600" cy="609600"/>
          </a:xfrm>
          <a:prstGeom prst="rect">
            <a:avLst/>
          </a:prstGeom>
        </p:spPr>
      </p:pic>
      <p:sp>
        <p:nvSpPr>
          <p:cNvPr id="11" name="正方形/長方形 10">
            <a:extLst>
              <a:ext uri="{FF2B5EF4-FFF2-40B4-BE49-F238E27FC236}">
                <a16:creationId xmlns:a16="http://schemas.microsoft.com/office/drawing/2014/main" id="{2C37EFAA-99FA-F738-33E3-A2782A73E06E}"/>
              </a:ext>
            </a:extLst>
          </p:cNvPr>
          <p:cNvSpPr/>
          <p:nvPr/>
        </p:nvSpPr>
        <p:spPr>
          <a:xfrm>
            <a:off x="2177080" y="985771"/>
            <a:ext cx="900558" cy="102837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3" name="正方形/長方形 12">
            <a:extLst>
              <a:ext uri="{FF2B5EF4-FFF2-40B4-BE49-F238E27FC236}">
                <a16:creationId xmlns:a16="http://schemas.microsoft.com/office/drawing/2014/main" id="{E14228AB-0A98-012A-1D05-F5FB87F45370}"/>
              </a:ext>
            </a:extLst>
          </p:cNvPr>
          <p:cNvSpPr/>
          <p:nvPr/>
        </p:nvSpPr>
        <p:spPr>
          <a:xfrm>
            <a:off x="3316833" y="2533818"/>
            <a:ext cx="900558" cy="102837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7" name="正方形/長方形 16">
            <a:extLst>
              <a:ext uri="{FF2B5EF4-FFF2-40B4-BE49-F238E27FC236}">
                <a16:creationId xmlns:a16="http://schemas.microsoft.com/office/drawing/2014/main" id="{1E199EAB-2AE9-853F-09BD-2FF07A506CDB}"/>
              </a:ext>
            </a:extLst>
          </p:cNvPr>
          <p:cNvSpPr/>
          <p:nvPr/>
        </p:nvSpPr>
        <p:spPr>
          <a:xfrm>
            <a:off x="4469265" y="2533818"/>
            <a:ext cx="900558" cy="102837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Tree>
    <p:extLst>
      <p:ext uri="{BB962C8B-B14F-4D97-AF65-F5344CB8AC3E}">
        <p14:creationId xmlns:p14="http://schemas.microsoft.com/office/powerpoint/2010/main" val="3744523946"/>
      </p:ext>
    </p:extLst>
  </p:cSld>
  <p:clrMapOvr>
    <a:masterClrMapping/>
  </p:clrMapOvr>
  <mc:AlternateContent xmlns:mc="http://schemas.openxmlformats.org/markup-compatibility/2006" xmlns:p14="http://schemas.microsoft.com/office/powerpoint/2010/main">
    <mc:Choice Requires="p14">
      <p:transition spd="med" p14:dur="700" advClick="0" advTm="19960">
        <p:fade/>
      </p:transition>
    </mc:Choice>
    <mc:Fallback xmlns="">
      <p:transition spd="med" advClick="0" advTm="199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4" fill="hold"/>
                                        <p:tgtEl>
                                          <p:spTgt spid="9"/>
                                        </p:tgtEl>
                                      </p:cBhvr>
                                    </p:cmd>
                                  </p:childTnLst>
                                </p:cTn>
                              </p:par>
                              <p:par>
                                <p:cTn id="7" presetID="10" presetClass="entr" presetSubtype="0" fill="hold" grpId="0" nodeType="withEffect">
                                  <p:stCondLst>
                                    <p:cond delay="45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5" presetClass="emph" presetSubtype="0" nodeType="withEffect">
                                  <p:stCondLst>
                                    <p:cond delay="4500"/>
                                  </p:stCondLst>
                                  <p:childTnLst>
                                    <p:set>
                                      <p:cBhvr override="childStyle">
                                        <p:cTn id="11" dur="7500"/>
                                        <p:tgtEl>
                                          <p:spTgt spid="7">
                                            <p:txEl>
                                              <p:pRg st="0" end="0"/>
                                            </p:txEl>
                                          </p:spTgt>
                                        </p:tgtEl>
                                        <p:attrNameLst>
                                          <p:attrName>style.fontWeight</p:attrName>
                                        </p:attrNameLst>
                                      </p:cBhvr>
                                      <p:to>
                                        <p:strVal val="bold"/>
                                      </p:to>
                                    </p:set>
                                  </p:childTnLst>
                                </p:cTn>
                              </p:par>
                              <p:par>
                                <p:cTn id="12" presetID="3" presetClass="emph" presetSubtype="1" nodeType="withEffect">
                                  <p:stCondLst>
                                    <p:cond delay="4500"/>
                                  </p:stCondLst>
                                  <p:childTnLst>
                                    <p:set>
                                      <p:cBhvr override="childStyle">
                                        <p:cTn id="13" dur="7500"/>
                                        <p:tgtEl>
                                          <p:spTgt spid="7">
                                            <p:txEl>
                                              <p:pRg st="0" end="0"/>
                                            </p:txEl>
                                          </p:spTgt>
                                        </p:tgtEl>
                                        <p:attrNameLst>
                                          <p:attrName>style.color</p:attrName>
                                        </p:attrNameLst>
                                      </p:cBhvr>
                                      <p:to>
                                        <p:clrVal>
                                          <a:srgbClr val="EB5032"/>
                                        </p:clrVal>
                                      </p:to>
                                    </p:set>
                                  </p:childTnLst>
                                </p:cTn>
                              </p:par>
                              <p:par>
                                <p:cTn id="14" presetID="10" presetClass="exit" presetSubtype="0" fill="hold" grpId="1" nodeType="withEffect">
                                  <p:stCondLst>
                                    <p:cond delay="1200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ntr" presetSubtype="0" fill="hold" grpId="0" nodeType="withEffect">
                                  <p:stCondLst>
                                    <p:cond delay="5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5" presetClass="emph" presetSubtype="0" nodeType="withEffect">
                                  <p:stCondLst>
                                    <p:cond delay="5500"/>
                                  </p:stCondLst>
                                  <p:childTnLst>
                                    <p:set>
                                      <p:cBhvr override="childStyle">
                                        <p:cTn id="21" dur="7500"/>
                                        <p:tgtEl>
                                          <p:spTgt spid="44">
                                            <p:txEl>
                                              <p:pRg st="0" end="0"/>
                                            </p:txEl>
                                          </p:spTgt>
                                        </p:tgtEl>
                                        <p:attrNameLst>
                                          <p:attrName>style.fontWeight</p:attrName>
                                        </p:attrNameLst>
                                      </p:cBhvr>
                                      <p:to>
                                        <p:strVal val="bold"/>
                                      </p:to>
                                    </p:set>
                                  </p:childTnLst>
                                </p:cTn>
                              </p:par>
                              <p:par>
                                <p:cTn id="22" presetID="3" presetClass="emph" presetSubtype="1" nodeType="withEffect">
                                  <p:stCondLst>
                                    <p:cond delay="5500"/>
                                  </p:stCondLst>
                                  <p:childTnLst>
                                    <p:set>
                                      <p:cBhvr override="childStyle">
                                        <p:cTn id="23" dur="7500"/>
                                        <p:tgtEl>
                                          <p:spTgt spid="44">
                                            <p:txEl>
                                              <p:pRg st="0" end="0"/>
                                            </p:txEl>
                                          </p:spTgt>
                                        </p:tgtEl>
                                        <p:attrNameLst>
                                          <p:attrName>style.color</p:attrName>
                                        </p:attrNameLst>
                                      </p:cBhvr>
                                      <p:to>
                                        <p:clrVal>
                                          <a:srgbClr val="EB5032"/>
                                        </p:clrVal>
                                      </p:to>
                                    </p:set>
                                  </p:childTnLst>
                                </p:cTn>
                              </p:par>
                              <p:par>
                                <p:cTn id="24" presetID="10" presetClass="exit" presetSubtype="0" fill="hold" grpId="1" nodeType="withEffect">
                                  <p:stCondLst>
                                    <p:cond delay="1300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ntr" presetSubtype="0" fill="hold" grpId="0" nodeType="withEffect">
                                  <p:stCondLst>
                                    <p:cond delay="6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5" presetClass="emph" presetSubtype="0" nodeType="withEffect">
                                  <p:stCondLst>
                                    <p:cond delay="6500"/>
                                  </p:stCondLst>
                                  <p:childTnLst>
                                    <p:set>
                                      <p:cBhvr override="childStyle">
                                        <p:cTn id="31" dur="7500"/>
                                        <p:tgtEl>
                                          <p:spTgt spid="45">
                                            <p:txEl>
                                              <p:pRg st="0" end="0"/>
                                            </p:txEl>
                                          </p:spTgt>
                                        </p:tgtEl>
                                        <p:attrNameLst>
                                          <p:attrName>style.fontWeight</p:attrName>
                                        </p:attrNameLst>
                                      </p:cBhvr>
                                      <p:to>
                                        <p:strVal val="bold"/>
                                      </p:to>
                                    </p:set>
                                  </p:childTnLst>
                                </p:cTn>
                              </p:par>
                              <p:par>
                                <p:cTn id="32" presetID="3" presetClass="emph" presetSubtype="1" nodeType="withEffect">
                                  <p:stCondLst>
                                    <p:cond delay="6500"/>
                                  </p:stCondLst>
                                  <p:childTnLst>
                                    <p:set>
                                      <p:cBhvr override="childStyle">
                                        <p:cTn id="33" dur="7500"/>
                                        <p:tgtEl>
                                          <p:spTgt spid="45">
                                            <p:txEl>
                                              <p:pRg st="0" end="0"/>
                                            </p:txEl>
                                          </p:spTgt>
                                        </p:tgtEl>
                                        <p:attrNameLst>
                                          <p:attrName>style.color</p:attrName>
                                        </p:attrNameLst>
                                      </p:cBhvr>
                                      <p:to>
                                        <p:clrVal>
                                          <a:srgbClr val="EB5032"/>
                                        </p:clrVal>
                                      </p:to>
                                    </p:set>
                                  </p:childTnLst>
                                </p:cTn>
                              </p:par>
                              <p:par>
                                <p:cTn id="34" presetID="10" presetClass="exit" presetSubtype="0" fill="hold" grpId="1" nodeType="withEffect">
                                  <p:stCondLst>
                                    <p:cond delay="1400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grpId="0" nodeType="withEffect">
                                  <p:stCondLst>
                                    <p:cond delay="14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3" presetClass="emph" presetSubtype="1" nodeType="withEffect">
                                  <p:stCondLst>
                                    <p:cond delay="14500"/>
                                  </p:stCondLst>
                                  <p:childTnLst>
                                    <p:set>
                                      <p:cBhvr override="childStyle">
                                        <p:cTn id="41" dur="indefinite"/>
                                        <p:tgtEl>
                                          <p:spTgt spid="50">
                                            <p:txEl>
                                              <p:pRg st="0" end="0"/>
                                            </p:txEl>
                                          </p:spTgt>
                                        </p:tgtEl>
                                        <p:attrNameLst>
                                          <p:attrName>style.color</p:attrName>
                                        </p:attrNameLst>
                                      </p:cBhvr>
                                      <p:to>
                                        <p:clrVal>
                                          <a:srgbClr val="EB5032"/>
                                        </p:clrVal>
                                      </p:to>
                                    </p:set>
                                  </p:childTnLst>
                                </p:cTn>
                              </p:par>
                              <p:par>
                                <p:cTn id="42" presetID="15" presetClass="emph" presetSubtype="0" nodeType="withEffect">
                                  <p:stCondLst>
                                    <p:cond delay="14500"/>
                                  </p:stCondLst>
                                  <p:childTnLst>
                                    <p:set>
                                      <p:cBhvr override="childStyle">
                                        <p:cTn id="43" dur="indefinite"/>
                                        <p:tgtEl>
                                          <p:spTgt spid="50">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9"/>
                </p:tgtEl>
              </p:cMediaNode>
            </p:audio>
          </p:childTnLst>
        </p:cTn>
      </p:par>
    </p:tnLst>
    <p:bldLst>
      <p:bldP spid="5" grpId="0" animBg="1"/>
      <p:bldP spid="5" grpId="1" animBg="1"/>
      <p:bldP spid="11" grpId="0" animBg="1"/>
      <p:bldP spid="11" grpId="1" animBg="1"/>
      <p:bldP spid="13" grpId="0" animBg="1"/>
      <p:bldP spid="13" grpId="1"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619E53D-828A-832E-C30F-95A18FD134E3}"/>
              </a:ext>
            </a:extLst>
          </p:cNvPr>
          <p:cNvSpPr>
            <a:spLocks noGrp="1"/>
          </p:cNvSpPr>
          <p:nvPr>
            <p:ph type="body" sz="quarter" idx="14"/>
          </p:nvPr>
        </p:nvSpPr>
        <p:spPr/>
        <p:txBody>
          <a:bodyPr/>
          <a:lstStyle/>
          <a:p>
            <a:pPr>
              <a:lnSpc>
                <a:spcPct val="90000"/>
              </a:lnSpc>
              <a:spcBef>
                <a:spcPts val="0"/>
              </a:spcBef>
            </a:pPr>
            <a:r>
              <a:rPr lang="ja-JP" altLang="en-US" dirty="0"/>
              <a:t>以上で、</a:t>
            </a:r>
            <a:r>
              <a:rPr lang="ja-JP" altLang="en-US" sz="1400" dirty="0">
                <a:solidFill>
                  <a:schemeClr val="bg1"/>
                </a:solidFill>
              </a:rPr>
              <a:t>指定医資格を更新する作業の流れの説明は終了です。</a:t>
            </a:r>
            <a:endParaRPr lang="en-US" altLang="ja-JP" sz="1400" dirty="0">
              <a:solidFill>
                <a:schemeClr val="bg1"/>
              </a:solidFill>
            </a:endParaRPr>
          </a:p>
          <a:p>
            <a:pPr>
              <a:lnSpc>
                <a:spcPct val="90000"/>
              </a:lnSpc>
              <a:spcBef>
                <a:spcPts val="0"/>
              </a:spcBef>
            </a:pPr>
            <a:r>
              <a:rPr lang="ja-JP" altLang="en-US" sz="1400" dirty="0">
                <a:solidFill>
                  <a:schemeClr val="bg1"/>
                </a:solidFill>
              </a:rPr>
              <a:t>難病・小慢</a:t>
            </a:r>
            <a:r>
              <a:rPr lang="en-US" altLang="ja-JP" sz="1400" dirty="0">
                <a:solidFill>
                  <a:schemeClr val="bg1"/>
                </a:solidFill>
              </a:rPr>
              <a:t>DB</a:t>
            </a:r>
            <a:r>
              <a:rPr lang="ja-JP" altLang="en-US" sz="1400" dirty="0">
                <a:solidFill>
                  <a:schemeClr val="bg1"/>
                </a:solidFill>
              </a:rPr>
              <a:t>に関するお問い合わせは、上記の難病・小慢データベース利用者お問い合わせ窓口までお願いいたします。</a:t>
            </a:r>
            <a:endParaRPr kumimoji="1" lang="ja-JP" altLang="en-US" dirty="0"/>
          </a:p>
        </p:txBody>
      </p:sp>
      <p:sp>
        <p:nvSpPr>
          <p:cNvPr id="3" name="スライド番号プレースホルダ 12">
            <a:extLst>
              <a:ext uri="{FF2B5EF4-FFF2-40B4-BE49-F238E27FC236}">
                <a16:creationId xmlns:a16="http://schemas.microsoft.com/office/drawing/2014/main" id="{AEBBC2AB-F26C-D6D1-3557-BD557AB1EC07}"/>
              </a:ext>
            </a:extLst>
          </p:cNvPr>
          <p:cNvSpPr>
            <a:spLocks noGrp="1"/>
          </p:cNvSpPr>
          <p:nvPr>
            <p:ph type="sldNum" sz="quarter" idx="4294967295"/>
          </p:nvPr>
        </p:nvSpPr>
        <p:spPr>
          <a:xfrm>
            <a:off x="8560360" y="4916262"/>
            <a:ext cx="488950" cy="228600"/>
          </a:xfrm>
          <a:prstGeom prst="rect">
            <a:avLst/>
          </a:prstGeom>
        </p:spPr>
        <p:txBody>
          <a:bodyPr/>
          <a:lstStyle/>
          <a:p>
            <a:pPr algn="r">
              <a:defRPr/>
            </a:pPr>
            <a:fld id="{790173A9-6621-4FFE-BC07-AC198BDD4C9A}" type="slidenum">
              <a:rPr lang="en-US" altLang="ja-JP" sz="1100" smtClean="0">
                <a:solidFill>
                  <a:schemeClr val="tx1"/>
                </a:solidFill>
                <a:latin typeface="+mj-lt"/>
                <a:ea typeface="+mn-ea"/>
                <a:cs typeface="Arial" pitchFamily="34" charset="0"/>
              </a:rPr>
              <a:pPr algn="r">
                <a:defRPr/>
              </a:pPr>
              <a:t>2</a:t>
            </a:fld>
            <a:endParaRPr lang="en-US" altLang="ja-JP" sz="1100" dirty="0">
              <a:solidFill>
                <a:schemeClr val="tx1"/>
              </a:solidFill>
              <a:latin typeface="+mj-lt"/>
              <a:ea typeface="+mn-ea"/>
              <a:cs typeface="Arial" pitchFamily="34" charset="0"/>
            </a:endParaRPr>
          </a:p>
        </p:txBody>
      </p:sp>
      <p:pic>
        <p:nvPicPr>
          <p:cNvPr id="2" name="2-3-③">
            <a:extLst>
              <a:ext uri="{FF2B5EF4-FFF2-40B4-BE49-F238E27FC236}">
                <a16:creationId xmlns:a16="http://schemas.microsoft.com/office/drawing/2014/main" id="{45F6017B-BA1C-1D84-B03A-8E2B0105DB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625" y="-666750"/>
            <a:ext cx="609600" cy="609600"/>
          </a:xfrm>
          <a:prstGeom prst="rect">
            <a:avLst/>
          </a:prstGeom>
        </p:spPr>
      </p:pic>
    </p:spTree>
    <p:extLst>
      <p:ext uri="{BB962C8B-B14F-4D97-AF65-F5344CB8AC3E}">
        <p14:creationId xmlns:p14="http://schemas.microsoft.com/office/powerpoint/2010/main" val="1520132923"/>
      </p:ext>
    </p:extLst>
  </p:cSld>
  <p:clrMapOvr>
    <a:masterClrMapping/>
  </p:clrMapOvr>
  <mc:AlternateContent xmlns:mc="http://schemas.openxmlformats.org/markup-compatibility/2006" xmlns:p14="http://schemas.microsoft.com/office/powerpoint/2010/main">
    <mc:Choice Requires="p14">
      <p:transition spd="med" p14:dur="700" advClick="0" advTm="15250">
        <p:fade/>
      </p:transition>
    </mc:Choice>
    <mc:Fallback xmlns="">
      <p:transition spd="med" advClick="0" advTm="15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難病・小慢">
      <a:majorFont>
        <a:latin typeface="Arial"/>
        <a:ea typeface="Yu Gothic UI"/>
        <a:cs typeface=""/>
      </a:majorFont>
      <a:minorFont>
        <a:latin typeface="Arial"/>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194E74ADC0F794E8926AD2D1F77B682" ma:contentTypeVersion="0" ma:contentTypeDescription="新しいドキュメントを作成します。" ma:contentTypeScope="" ma:versionID="ceb6d0bc6cd796137434d884cee2103a">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2.xml><?xml version="1.0" encoding="utf-8"?>
<ds:datastoreItem xmlns:ds="http://schemas.openxmlformats.org/officeDocument/2006/customXml" ds:itemID="{190D6402-1F4B-4D28-9548-BC849BB04977}">
  <ds:schemaRefs>
    <ds:schemaRef ds:uri="69b4350b-1eef-4a6f-a049-314d91b0d56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0cb02d9-cc33-4f7a-b2c7-ae5fd86fdfb3"/>
    <ds:schemaRef ds:uri="http://www.w3.org/XML/1998/namespace"/>
    <ds:schemaRef ds:uri="http://purl.org/dc/dcmitype/"/>
  </ds:schemaRefs>
</ds:datastoreItem>
</file>

<file path=customXml/itemProps3.xml><?xml version="1.0" encoding="utf-8"?>
<ds:datastoreItem xmlns:ds="http://schemas.openxmlformats.org/officeDocument/2006/customXml" ds:itemID="{D46BA225-4773-4673-B920-0E38238CF999}"/>
</file>

<file path=docProps/app.xml><?xml version="1.0" encoding="utf-8"?>
<Properties xmlns="http://schemas.openxmlformats.org/officeDocument/2006/extended-properties" xmlns:vt="http://schemas.openxmlformats.org/officeDocument/2006/docPropsVTypes">
  <Template/>
  <TotalTime>0</TotalTime>
  <Words>222</Words>
  <Application>Microsoft Office PowerPoint</Application>
  <PresentationFormat>画面に合わせる (16:9)</PresentationFormat>
  <Paragraphs>27</Paragraphs>
  <Slides>3</Slides>
  <Notes>1</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Yu Gothic UI</vt:lpstr>
      <vt:lpstr>HGPｺﾞｼｯｸE</vt:lpstr>
      <vt:lpstr>Arial</vt:lpstr>
      <vt:lpstr>Meiryo UI</vt:lpstr>
      <vt:lpstr>Times New Roman</vt:lpstr>
      <vt:lpstr>標準デザイン</vt:lpstr>
      <vt:lpstr>難病・小慢DBシステム説明動画</vt:lpstr>
      <vt:lpstr>指定医資格を更新する作業の流れ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102</cp:revision>
  <dcterms:created xsi:type="dcterms:W3CDTF">2004-05-26T10:25:15Z</dcterms:created>
  <dcterms:modified xsi:type="dcterms:W3CDTF">2022-10-26T01:25:55Z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0x0101008194E74ADC0F794E8926AD2D1F77B682</vt:lpwstr>
  </property>
  <property fmtid="{D5CDD505-2E9C-101B-9397-08002B2CF9AE}" pid="3" name="MediaServiceImageTags">
    <vt:lpwstr/>
  </property>
  <property fmtid="{D5CDD505-2E9C-101B-9397-08002B2CF9AE}" pid="4" name="Order">
    <vt:r8>453600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