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80" r:id="rId4"/>
    <p:sldId id="266" r:id="rId5"/>
    <p:sldId id="274" r:id="rId6"/>
    <p:sldId id="275" r:id="rId7"/>
    <p:sldId id="277" r:id="rId8"/>
    <p:sldId id="278" r:id="rId9"/>
    <p:sldId id="284" r:id="rId10"/>
    <p:sldId id="282" r:id="rId11"/>
    <p:sldId id="283" r:id="rId1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0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7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4B885-F8DE-49BB-9F70-C852129E6427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232FF-C614-4168-8559-C99166820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98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C3035-4BCF-436A-AF8A-1725512B0CD2}" type="datetime1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131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D20-AC49-4A3C-BA51-AEF1FD405E0D}" type="datetime1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64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E8-7266-4C3F-99D9-7FD58BF65CED}" type="datetime1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920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C8408-9BB1-44FF-B650-B7414D8841CB}" type="datetime1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66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3084-F43F-4522-92CD-C7EB0CA7F019}" type="datetime1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88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6563-D67E-4FAF-AC54-096E77F7C24A}" type="datetime1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66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92548-E6DF-4E91-8C79-FEB46B2BF3E4}" type="datetime1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24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5DD6-D5B2-49FD-81C3-B767E805EFB0}" type="datetime1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288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D46A7-B8ED-43C5-8954-2AE204A82D33}" type="datetime1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19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2A41-C4FB-45C3-85F3-E92CF74F991F}" type="datetime1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03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5181F-9A97-4A32-A758-8A51DD33E837}" type="datetime1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27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2977E-503D-450E-8558-B257D9D9E9F4}" type="datetime1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978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ctrTitle"/>
          </p:nvPr>
        </p:nvSpPr>
        <p:spPr>
          <a:xfrm>
            <a:off x="580029" y="5101465"/>
            <a:ext cx="7772400" cy="545804"/>
          </a:xfrm>
        </p:spPr>
        <p:txBody>
          <a:bodyPr>
            <a:normAutofit/>
          </a:bodyPr>
          <a:lstStyle/>
          <a:p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事業者名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5956478"/>
            <a:ext cx="6858000" cy="548481"/>
          </a:xfrm>
        </p:spPr>
        <p:txBody>
          <a:bodyPr>
            <a:normAutofit/>
          </a:bodyPr>
          <a:lstStyle/>
          <a:p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月　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AutoShape 4" descr="福岡市実証実験フルサポート事業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580029" y="2550037"/>
            <a:ext cx="7772400" cy="11823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4000"/>
              </a:lnSpc>
              <a:defRPr/>
            </a:pPr>
            <a:r>
              <a:rPr lang="en-US" altLang="ja-JP" sz="2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IPO</a:t>
            </a:r>
            <a:r>
              <a:rPr lang="ja-JP" altLang="en-US" sz="2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等に向けた成長支援</a:t>
            </a:r>
            <a:r>
              <a:rPr lang="ja-JP" altLang="en-US" sz="25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プログラム</a:t>
            </a:r>
            <a:endParaRPr lang="en-US" altLang="ja-JP" sz="25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lnSpc>
                <a:spcPts val="4000"/>
              </a:lnSpc>
              <a:defRPr/>
            </a:pPr>
            <a:r>
              <a:rPr lang="ja-JP" altLang="en-US" sz="25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</a:t>
            </a:r>
            <a:r>
              <a:rPr kumimoji="1" lang="ja-JP" altLang="en-US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シート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673938" y="2204864"/>
            <a:ext cx="7584583" cy="0"/>
          </a:xfrm>
          <a:prstGeom prst="line">
            <a:avLst/>
          </a:prstGeom>
          <a:ln w="38100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673938" y="3926572"/>
            <a:ext cx="7584583" cy="0"/>
          </a:xfrm>
          <a:prstGeom prst="line">
            <a:avLst/>
          </a:prstGeom>
          <a:ln w="38100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6984472" y="314300"/>
            <a:ext cx="1836000" cy="27699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別紙１　応募シート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8056" y="69381"/>
            <a:ext cx="4288992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別紙２の応募シート作成要領を確認の上作成をお願いします。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990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11559" y="817418"/>
            <a:ext cx="7886700" cy="3528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2-11</a:t>
            </a: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現在想定している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IPO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向けたスケジュール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DD9C14A-03B6-7B56-0949-37333A5844AC}"/>
              </a:ext>
            </a:extLst>
          </p:cNvPr>
          <p:cNvSpPr>
            <a:spLocks noChangeAspect="1"/>
          </p:cNvSpPr>
          <p:nvPr/>
        </p:nvSpPr>
        <p:spPr>
          <a:xfrm>
            <a:off x="2257813" y="296589"/>
            <a:ext cx="1478293" cy="300797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実現性</a:t>
            </a:r>
            <a:endParaRPr kumimoji="1" lang="ja-JP" altLang="en-US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コンテンツ プレースホルダー 4"/>
          <p:cNvSpPr txBox="1">
            <a:spLocks/>
          </p:cNvSpPr>
          <p:nvPr/>
        </p:nvSpPr>
        <p:spPr>
          <a:xfrm>
            <a:off x="611559" y="3610314"/>
            <a:ext cx="7886700" cy="352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2-12</a:t>
            </a: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IPO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に向けて実施している準備事項・内容</a:t>
            </a: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8242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270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2-13</a:t>
            </a:r>
            <a:r>
              <a:rPr lang="ja-JP" altLang="ja-JP" sz="18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福岡市のスタートアップエコシステムへの貢献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4D84FD8-3F68-0769-0B43-253C5FC08FD2}"/>
              </a:ext>
            </a:extLst>
          </p:cNvPr>
          <p:cNvSpPr>
            <a:spLocks noChangeAspect="1"/>
          </p:cNvSpPr>
          <p:nvPr/>
        </p:nvSpPr>
        <p:spPr>
          <a:xfrm>
            <a:off x="2257813" y="296589"/>
            <a:ext cx="1478293" cy="300797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</a:p>
        </p:txBody>
      </p:sp>
    </p:spTree>
    <p:extLst>
      <p:ext uri="{BB962C8B-B14F-4D97-AF65-F5344CB8AC3E}">
        <p14:creationId xmlns:p14="http://schemas.microsoft.com/office/powerpoint/2010/main" val="677911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１．事業者概要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172395"/>
              </p:ext>
            </p:extLst>
          </p:nvPr>
        </p:nvGraphicFramePr>
        <p:xfrm>
          <a:off x="628649" y="731513"/>
          <a:ext cx="7902911" cy="55192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380">
                  <a:extLst>
                    <a:ext uri="{9D8B030D-6E8A-4147-A177-3AD203B41FA5}">
                      <a16:colId xmlns:a16="http://schemas.microsoft.com/office/drawing/2014/main" val="1015840581"/>
                    </a:ext>
                  </a:extLst>
                </a:gridCol>
                <a:gridCol w="5454531">
                  <a:extLst>
                    <a:ext uri="{9D8B030D-6E8A-4147-A177-3AD203B41FA5}">
                      <a16:colId xmlns:a16="http://schemas.microsoft.com/office/drawing/2014/main" val="2055512342"/>
                    </a:ext>
                  </a:extLst>
                </a:gridCol>
              </a:tblGrid>
              <a:tr h="32605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事業者名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401567"/>
                  </a:ext>
                </a:extLst>
              </a:tr>
              <a:tr h="32605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代表者役職・氏名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5427136"/>
                  </a:ext>
                </a:extLst>
              </a:tr>
              <a:tr h="32605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所在地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956169"/>
                  </a:ext>
                </a:extLst>
              </a:tr>
              <a:tr h="563176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資本金／年間売上高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　資本金　　　　　　　　　　　　千円</a:t>
                      </a:r>
                    </a:p>
                    <a:p>
                      <a:pPr algn="l"/>
                      <a:r>
                        <a:rPr kumimoji="1" lang="ja-JP" altLang="en-US" sz="1600" dirty="0"/>
                        <a:t>　年間売上高　　　　　　　　　　千円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8708933"/>
                  </a:ext>
                </a:extLst>
              </a:tr>
              <a:tr h="337187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設立年月日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0780081"/>
                  </a:ext>
                </a:extLst>
              </a:tr>
              <a:tr h="563176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従業員者数</a:t>
                      </a:r>
                      <a:endParaRPr kumimoji="1" lang="en-US" altLang="ja-JP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/>
                        <a:t>人</a:t>
                      </a:r>
                      <a:endParaRPr kumimoji="1" lang="en-US" altLang="ja-JP" sz="1600" dirty="0"/>
                    </a:p>
                    <a:p>
                      <a:pPr algn="r"/>
                      <a:r>
                        <a:rPr kumimoji="1" lang="ja-JP" altLang="en-US" sz="1600" dirty="0"/>
                        <a:t>（</a:t>
                      </a:r>
                      <a:r>
                        <a:rPr kumimoji="1" lang="ja-JP" altLang="en-US" sz="1400" dirty="0"/>
                        <a:t>うち本事業に携わる従業員者数</a:t>
                      </a:r>
                      <a:r>
                        <a:rPr kumimoji="1" lang="ja-JP" altLang="en-US" sz="1600" dirty="0"/>
                        <a:t>　　　　　人）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3017424"/>
                  </a:ext>
                </a:extLst>
              </a:tr>
              <a:tr h="608974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主要顧客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7847481"/>
                  </a:ext>
                </a:extLst>
              </a:tr>
              <a:tr h="136348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業種（複数選択可）</a:t>
                      </a:r>
                      <a:endParaRPr kumimoji="1" lang="en-US" altLang="ja-JP" sz="1600" dirty="0"/>
                    </a:p>
                    <a:p>
                      <a:endParaRPr kumimoji="1" lang="en-US" altLang="ja-JP" sz="1100" dirty="0"/>
                    </a:p>
                    <a:p>
                      <a:r>
                        <a:rPr kumimoji="1" lang="en-US" altLang="ja-JP" sz="1100" dirty="0"/>
                        <a:t>※</a:t>
                      </a:r>
                      <a:r>
                        <a:rPr kumimoji="1" lang="ja-JP" altLang="en-US" sz="1100" dirty="0"/>
                        <a:t>該当か所を■に変更してください。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□情報通信サービス業　　　　　□農林、水産、鉱業</a:t>
                      </a:r>
                      <a:endParaRPr kumimoji="1" lang="en-US" altLang="ja-JP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□フィンテック　　　　　　　　□医療、福祉業</a:t>
                      </a:r>
                      <a:endParaRPr kumimoji="1" lang="en-US" altLang="ja-JP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□グリーンテック　　　　　　　□卸売、小売業</a:t>
                      </a:r>
                      <a:endParaRPr kumimoji="1" lang="en-US" altLang="ja-JP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□電子部品、回路製造業　　　　□教育、学習支援</a:t>
                      </a:r>
                      <a:endParaRPr kumimoji="1" lang="en-US" altLang="ja-JP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□学術研究、専門技術　　　　　□飲食サービス業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□その他（　　　　　　　　　　　　　　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704947"/>
                  </a:ext>
                </a:extLst>
              </a:tr>
              <a:tr h="103743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連絡先担当者</a:t>
                      </a:r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・所属、役職名、氏名</a:t>
                      </a:r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・電話番号 ／ </a:t>
                      </a:r>
                      <a:r>
                        <a:rPr kumimoji="1" lang="en-US" altLang="ja-JP" sz="1600" dirty="0"/>
                        <a:t>E-mail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329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005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3528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2-1</a:t>
            </a: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会社設立の経緯・想い（代表個人の体験等あれば）</a:t>
            </a: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コンテンツ プレースホルダー 4"/>
          <p:cNvSpPr txBox="1">
            <a:spLocks/>
          </p:cNvSpPr>
          <p:nvPr/>
        </p:nvSpPr>
        <p:spPr>
          <a:xfrm>
            <a:off x="611559" y="3418211"/>
            <a:ext cx="7886700" cy="352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会社のビジョンやミッション</a:t>
            </a: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1725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270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2-3</a:t>
            </a: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自社が解決するペインポイント及び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解決方法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C1199C4-A16B-2E1E-9C3A-25BCA1621D5F}"/>
              </a:ext>
            </a:extLst>
          </p:cNvPr>
          <p:cNvSpPr>
            <a:spLocks noChangeAspect="1"/>
          </p:cNvSpPr>
          <p:nvPr/>
        </p:nvSpPr>
        <p:spPr>
          <a:xfrm>
            <a:off x="2257812" y="296589"/>
            <a:ext cx="1613948" cy="288000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市場性・成長性</a:t>
            </a:r>
            <a:endParaRPr kumimoji="1" lang="ja-JP" altLang="en-US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1076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270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2-4</a:t>
            </a: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想定市場規模（収益性の見込める十分な市場が存在する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か）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C1199C4-A16B-2E1E-9C3A-25BCA1621D5F}"/>
              </a:ext>
            </a:extLst>
          </p:cNvPr>
          <p:cNvSpPr>
            <a:spLocks noChangeAspect="1"/>
          </p:cNvSpPr>
          <p:nvPr/>
        </p:nvSpPr>
        <p:spPr>
          <a:xfrm>
            <a:off x="2257812" y="296589"/>
            <a:ext cx="1613948" cy="288000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市場性・成長性</a:t>
            </a:r>
            <a:endParaRPr kumimoji="1" lang="ja-JP" altLang="en-US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7881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7703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2-5</a:t>
            </a: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ビジネスモデル（プロダクト・サービス内容、マネタイズ手法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  及び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成長戦略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C1199C4-A16B-2E1E-9C3A-25BCA1621D5F}"/>
              </a:ext>
            </a:extLst>
          </p:cNvPr>
          <p:cNvSpPr>
            <a:spLocks noChangeAspect="1"/>
          </p:cNvSpPr>
          <p:nvPr/>
        </p:nvSpPr>
        <p:spPr>
          <a:xfrm>
            <a:off x="2257812" y="296589"/>
            <a:ext cx="1613948" cy="288000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市場性・成長性</a:t>
            </a:r>
            <a:endParaRPr kumimoji="1" lang="ja-JP" altLang="en-US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コンテンツ プレースホルダー 4"/>
          <p:cNvSpPr txBox="1">
            <a:spLocks/>
          </p:cNvSpPr>
          <p:nvPr/>
        </p:nvSpPr>
        <p:spPr>
          <a:xfrm>
            <a:off x="628209" y="3462818"/>
            <a:ext cx="7886700" cy="352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2-6</a:t>
            </a: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事業の先進性及び</a:t>
            </a:r>
            <a:r>
              <a:rPr lang="ja-JP" altLang="en-US" sz="18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競合優位性</a:t>
            </a: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9610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8783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2-7</a:t>
            </a: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IPO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を含めた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EXIT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に向けた経営課題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D9985F7-FFF0-0F0C-7358-BE1DD4F9C201}"/>
              </a:ext>
            </a:extLst>
          </p:cNvPr>
          <p:cNvSpPr>
            <a:spLocks noChangeAspect="1"/>
          </p:cNvSpPr>
          <p:nvPr/>
        </p:nvSpPr>
        <p:spPr>
          <a:xfrm>
            <a:off x="2257813" y="296589"/>
            <a:ext cx="1478293" cy="300797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性</a:t>
            </a:r>
            <a:endParaRPr kumimoji="1" lang="ja-JP" altLang="en-US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コンテンツ プレースホルダー 4"/>
          <p:cNvSpPr txBox="1">
            <a:spLocks/>
          </p:cNvSpPr>
          <p:nvPr/>
        </p:nvSpPr>
        <p:spPr>
          <a:xfrm>
            <a:off x="644859" y="3325849"/>
            <a:ext cx="7886700" cy="5375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上記課題の解決に向けて必要と考える人材・支援内容</a:t>
            </a: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3746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270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本プログラム活用により期待する成果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CC3854E-EA89-F975-369D-EACC2D72FEF8}"/>
              </a:ext>
            </a:extLst>
          </p:cNvPr>
          <p:cNvSpPr>
            <a:spLocks noChangeAspect="1"/>
          </p:cNvSpPr>
          <p:nvPr/>
        </p:nvSpPr>
        <p:spPr>
          <a:xfrm>
            <a:off x="2257813" y="296589"/>
            <a:ext cx="1478293" cy="300797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必要性</a:t>
            </a:r>
          </a:p>
        </p:txBody>
      </p:sp>
    </p:spTree>
    <p:extLst>
      <p:ext uri="{BB962C8B-B14F-4D97-AF65-F5344CB8AC3E}">
        <p14:creationId xmlns:p14="http://schemas.microsoft.com/office/powerpoint/2010/main" val="2724436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270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2-10</a:t>
            </a:r>
            <a:r>
              <a:rPr lang="ja-JP" altLang="ja-JP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事業面及び経営管理面の経営課題解決に向けた社内の推進体制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56E860F-89C2-A5F4-ADB8-F248869409D3}"/>
              </a:ext>
            </a:extLst>
          </p:cNvPr>
          <p:cNvSpPr>
            <a:spLocks noChangeAspect="1"/>
          </p:cNvSpPr>
          <p:nvPr/>
        </p:nvSpPr>
        <p:spPr>
          <a:xfrm>
            <a:off x="2257813" y="296589"/>
            <a:ext cx="1478293" cy="300797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推進体制</a:t>
            </a:r>
          </a:p>
        </p:txBody>
      </p:sp>
    </p:spTree>
    <p:extLst>
      <p:ext uri="{BB962C8B-B14F-4D97-AF65-F5344CB8AC3E}">
        <p14:creationId xmlns:p14="http://schemas.microsoft.com/office/powerpoint/2010/main" val="177987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7766</TotalTime>
  <Words>465</Words>
  <Application>Microsoft Office PowerPoint</Application>
  <PresentationFormat>画面に合わせる (4:3)</PresentationFormat>
  <Paragraphs>100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Meiryo UI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【事業者名】　</vt:lpstr>
      <vt:lpstr>１．事業者概要</vt:lpstr>
      <vt:lpstr>2．事業概要</vt:lpstr>
      <vt:lpstr>2．事業概要</vt:lpstr>
      <vt:lpstr>2．事業概要</vt:lpstr>
      <vt:lpstr>2．事業概要</vt:lpstr>
      <vt:lpstr>2．事業概要</vt:lpstr>
      <vt:lpstr>2．事業概要</vt:lpstr>
      <vt:lpstr>2．事業概要</vt:lpstr>
      <vt:lpstr>2．事業概要</vt:lpstr>
      <vt:lpstr>2．事業概要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【事業者名】　株式会社●●●●</dc:title>
  <dc:creator>FINE_User</dc:creator>
  <cp:lastModifiedBy>FINE_User</cp:lastModifiedBy>
  <cp:revision>100</cp:revision>
  <cp:lastPrinted>2021-06-09T09:03:36Z</cp:lastPrinted>
  <dcterms:created xsi:type="dcterms:W3CDTF">2021-06-09T00:22:18Z</dcterms:created>
  <dcterms:modified xsi:type="dcterms:W3CDTF">2024-04-18T05:23:04Z</dcterms:modified>
</cp:coreProperties>
</file>