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>
  <p:sldMasterIdLst>
    <p:sldMasterId id="2147483660" r:id="rId1"/>
  </p:sldMasterIdLst>
  <p:notesMasterIdLst>
    <p:notesMasterId r:id="rId13"/>
  </p:notesMasterIdLst>
  <p:sldIdLst>
    <p:sldId id="256" r:id="rId2"/>
    <p:sldId id="257" r:id="rId3"/>
    <p:sldId id="280" r:id="rId4"/>
    <p:sldId id="266" r:id="rId5"/>
    <p:sldId id="274" r:id="rId6"/>
    <p:sldId id="275" r:id="rId7"/>
    <p:sldId id="277" r:id="rId8"/>
    <p:sldId id="278" r:id="rId9"/>
    <p:sldId id="284" r:id="rId10"/>
    <p:sldId id="282" r:id="rId11"/>
    <p:sldId id="283" r:id="rId12"/>
  </p:sldIdLst>
  <p:sldSz cx="9144000" cy="6858000" type="screen4x3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9012ECD-51FC-41F1-AA8D-1B2483CD663E}" styleName="淡色スタイル 2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5A111915-BE36-4E01-A7E5-04B1672EAD32}" styleName="淡色スタイル 2 - アクセント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2D5ABB26-0587-4C30-8999-92F81FD0307C}" styleName="スタイルなし、表のグリッド線なし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4706" autoAdjust="0"/>
    <p:restoredTop sz="94660"/>
  </p:normalViewPr>
  <p:slideViewPr>
    <p:cSldViewPr snapToGrid="0">
      <p:cViewPr varScale="1">
        <p:scale>
          <a:sx n="83" d="100"/>
          <a:sy n="83" d="100"/>
        </p:scale>
        <p:origin x="1446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5838" y="0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E34B885-F8DE-49BB-9F70-C852129E6427}" type="datetimeFigureOut">
              <a:rPr kumimoji="1" lang="ja-JP" altLang="en-US" smtClean="0"/>
              <a:t>2025/5/27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68400" y="1243013"/>
            <a:ext cx="4470400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720" y="4783307"/>
            <a:ext cx="5445760" cy="3913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647"/>
            <a:ext cx="2949787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5838" y="9440647"/>
            <a:ext cx="2949787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BE232FF-C614-4168-8559-C9916682058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079822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9C3035-4BCF-436A-AF8A-1725512B0CD2}" type="datetime1">
              <a:rPr kumimoji="1" lang="ja-JP" altLang="en-US" smtClean="0"/>
              <a:t>2025/5/27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7BE111-4F24-4322-8B16-7EE8CA764D5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891314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7C4D20-AC49-4A3C-BA51-AEF1FD405E0D}" type="datetime1">
              <a:rPr kumimoji="1" lang="ja-JP" altLang="en-US" smtClean="0"/>
              <a:t>2025/5/27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7BE111-4F24-4322-8B16-7EE8CA764D5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896478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A59E8-7266-4C3F-99D9-7FD58BF65CED}" type="datetime1">
              <a:rPr kumimoji="1" lang="ja-JP" altLang="en-US" smtClean="0"/>
              <a:t>2025/5/27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7BE111-4F24-4322-8B16-7EE8CA764D5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469204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9C8408-9BB1-44FF-B650-B7414D8841CB}" type="datetime1">
              <a:rPr kumimoji="1" lang="ja-JP" altLang="en-US" smtClean="0"/>
              <a:t>2025/5/27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7BE111-4F24-4322-8B16-7EE8CA764D5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78660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833084-F43F-4522-92CD-C7EB0CA7F019}" type="datetime1">
              <a:rPr kumimoji="1" lang="ja-JP" altLang="en-US" smtClean="0"/>
              <a:t>2025/5/27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7BE111-4F24-4322-8B16-7EE8CA764D5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018811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CC6563-D67E-4FAF-AC54-096E77F7C24A}" type="datetime1">
              <a:rPr kumimoji="1" lang="ja-JP" altLang="en-US" smtClean="0"/>
              <a:t>2025/5/27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7BE111-4F24-4322-8B16-7EE8CA764D5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016640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392548-E6DF-4E91-8C79-FEB46B2BF3E4}" type="datetime1">
              <a:rPr kumimoji="1" lang="ja-JP" altLang="en-US" smtClean="0"/>
              <a:t>2025/5/27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7BE111-4F24-4322-8B16-7EE8CA764D5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292431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B85DD6-D5B2-49FD-81C3-B767E805EFB0}" type="datetime1">
              <a:rPr kumimoji="1" lang="ja-JP" altLang="en-US" smtClean="0"/>
              <a:t>2025/5/27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7BE111-4F24-4322-8B16-7EE8CA764D5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072880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D46A7-B8ED-43C5-8954-2AE204A82D33}" type="datetime1">
              <a:rPr kumimoji="1" lang="ja-JP" altLang="en-US" smtClean="0"/>
              <a:t>2025/5/27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7BE111-4F24-4322-8B16-7EE8CA764D5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441979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092A41-C4FB-45C3-85F3-E92CF74F991F}" type="datetime1">
              <a:rPr kumimoji="1" lang="ja-JP" altLang="en-US" smtClean="0"/>
              <a:t>2025/5/27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7BE111-4F24-4322-8B16-7EE8CA764D5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70392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65181F-9A97-4A32-A758-8A51DD33E837}" type="datetime1">
              <a:rPr kumimoji="1" lang="ja-JP" altLang="en-US" smtClean="0"/>
              <a:t>2025/5/27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7BE111-4F24-4322-8B16-7EE8CA764D5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882739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E2977E-503D-450E-8558-B257D9D9E9F4}" type="datetime1">
              <a:rPr kumimoji="1" lang="ja-JP" altLang="en-US" smtClean="0"/>
              <a:t>2025/5/27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7BE111-4F24-4322-8B16-7EE8CA764D5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69782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1"/>
          <p:cNvSpPr>
            <a:spLocks noGrp="1"/>
          </p:cNvSpPr>
          <p:nvPr>
            <p:ph type="ctrTitle"/>
          </p:nvPr>
        </p:nvSpPr>
        <p:spPr>
          <a:xfrm>
            <a:off x="580029" y="5101465"/>
            <a:ext cx="7772400" cy="545804"/>
          </a:xfrm>
        </p:spPr>
        <p:txBody>
          <a:bodyPr>
            <a:normAutofit/>
          </a:bodyPr>
          <a:lstStyle/>
          <a:p>
            <a:r>
              <a:rPr lang="en-US" altLang="ja-JP" sz="2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【</a:t>
            </a:r>
            <a:r>
              <a:rPr lang="ja-JP" altLang="en-US" sz="2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事業者名</a:t>
            </a:r>
            <a:r>
              <a:rPr lang="en-US" altLang="ja-JP" sz="2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】</a:t>
            </a:r>
            <a:r>
              <a:rPr lang="ja-JP" altLang="en-US" sz="2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endParaRPr kumimoji="1" lang="ja-JP" altLang="en-US" sz="28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5" name="サブタイトル 2"/>
          <p:cNvSpPr>
            <a:spLocks noGrp="1"/>
          </p:cNvSpPr>
          <p:nvPr>
            <p:ph type="subTitle" idx="1"/>
          </p:nvPr>
        </p:nvSpPr>
        <p:spPr>
          <a:xfrm>
            <a:off x="1143000" y="5956478"/>
            <a:ext cx="6858000" cy="548481"/>
          </a:xfrm>
        </p:spPr>
        <p:txBody>
          <a:bodyPr>
            <a:normAutofit/>
          </a:bodyPr>
          <a:lstStyle/>
          <a:p>
            <a:r>
              <a:rPr lang="ja-JP" altLang="en-US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令和７年　　月　　日</a:t>
            </a:r>
            <a:endParaRPr kumimoji="1" lang="ja-JP" altLang="en-US" sz="20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" name="AutoShape 4" descr="福岡市実証実験フルサポート事業"/>
          <p:cNvSpPr>
            <a:spLocks noChangeAspect="1" noChangeArrowheads="1"/>
          </p:cNvSpPr>
          <p:nvPr/>
        </p:nvSpPr>
        <p:spPr bwMode="auto">
          <a:xfrm>
            <a:off x="4419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7" name="タイトル 1"/>
          <p:cNvSpPr txBox="1">
            <a:spLocks/>
          </p:cNvSpPr>
          <p:nvPr/>
        </p:nvSpPr>
        <p:spPr>
          <a:xfrm>
            <a:off x="580029" y="2550037"/>
            <a:ext cx="7772400" cy="118231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>
              <a:lnSpc>
                <a:spcPts val="4000"/>
              </a:lnSpc>
              <a:defRPr/>
            </a:pPr>
            <a:r>
              <a:rPr lang="en-US" altLang="ja-JP" sz="2500" b="1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IPO</a:t>
            </a:r>
            <a:r>
              <a:rPr lang="ja-JP" altLang="en-US" sz="2500" b="1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en-US" altLang="ja-JP" sz="2500" b="1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Growth</a:t>
            </a:r>
            <a:r>
              <a:rPr lang="ja-JP" altLang="en-US" sz="2500" b="1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en-US" altLang="ja-JP" sz="2500" b="1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Program</a:t>
            </a:r>
          </a:p>
          <a:p>
            <a:pPr lvl="0">
              <a:lnSpc>
                <a:spcPts val="4000"/>
              </a:lnSpc>
              <a:defRPr/>
            </a:pPr>
            <a:r>
              <a:rPr lang="ja-JP" altLang="en-US" sz="2500" b="1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応募</a:t>
            </a:r>
            <a:r>
              <a:rPr kumimoji="1" lang="ja-JP" altLang="en-US" sz="25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j-cs"/>
              </a:rPr>
              <a:t>シート</a:t>
            </a:r>
          </a:p>
        </p:txBody>
      </p:sp>
      <p:cxnSp>
        <p:nvCxnSpPr>
          <p:cNvPr id="8" name="直線コネクタ 7"/>
          <p:cNvCxnSpPr/>
          <p:nvPr/>
        </p:nvCxnSpPr>
        <p:spPr>
          <a:xfrm>
            <a:off x="673938" y="2204864"/>
            <a:ext cx="7584583" cy="0"/>
          </a:xfrm>
          <a:prstGeom prst="line">
            <a:avLst/>
          </a:prstGeom>
          <a:ln w="38100">
            <a:solidFill>
              <a:srgbClr val="1D208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直線コネクタ 8"/>
          <p:cNvCxnSpPr/>
          <p:nvPr/>
        </p:nvCxnSpPr>
        <p:spPr>
          <a:xfrm>
            <a:off x="673938" y="3926572"/>
            <a:ext cx="7584583" cy="0"/>
          </a:xfrm>
          <a:prstGeom prst="line">
            <a:avLst/>
          </a:prstGeom>
          <a:ln w="38100">
            <a:solidFill>
              <a:srgbClr val="1D208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テキスト ボックス 9"/>
          <p:cNvSpPr txBox="1"/>
          <p:nvPr/>
        </p:nvSpPr>
        <p:spPr>
          <a:xfrm>
            <a:off x="6984472" y="314300"/>
            <a:ext cx="1836000" cy="276999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  <a:prstDash val="solid"/>
          </a:ln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別紙１　応募シート</a:t>
            </a:r>
            <a:endParaRPr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58056" y="69381"/>
            <a:ext cx="4288992" cy="70788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6350">
            <a:solidFill>
              <a:schemeClr val="tx1"/>
            </a:solidFill>
            <a:prstDash val="dash"/>
          </a:ln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別紙２の応募シート作成要領を確認の上作成をお願いします。</a:t>
            </a:r>
            <a:endParaRPr kumimoji="1" lang="en-US" altLang="ja-JP" sz="2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0999022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直線コネクタ 3"/>
          <p:cNvCxnSpPr/>
          <p:nvPr/>
        </p:nvCxnSpPr>
        <p:spPr>
          <a:xfrm>
            <a:off x="611559" y="662541"/>
            <a:ext cx="7920000" cy="0"/>
          </a:xfrm>
          <a:prstGeom prst="line">
            <a:avLst/>
          </a:prstGeom>
          <a:ln w="28575">
            <a:solidFill>
              <a:srgbClr val="1D208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直線コネクタ 4"/>
          <p:cNvCxnSpPr/>
          <p:nvPr/>
        </p:nvCxnSpPr>
        <p:spPr>
          <a:xfrm>
            <a:off x="611559" y="6396404"/>
            <a:ext cx="7920000" cy="0"/>
          </a:xfrm>
          <a:prstGeom prst="line">
            <a:avLst/>
          </a:prstGeom>
          <a:ln w="28575">
            <a:solidFill>
              <a:srgbClr val="1D208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7BE111-4F24-4322-8B16-7EE8CA764D5A}" type="slidenum">
              <a:rPr kumimoji="1" lang="ja-JP" altLang="en-US" smtClean="0"/>
              <a:t>9</a:t>
            </a:fld>
            <a:endParaRPr kumimoji="1" lang="ja-JP" altLang="en-US" dirty="0"/>
          </a:p>
        </p:txBody>
      </p:sp>
      <p:sp>
        <p:nvSpPr>
          <p:cNvPr id="8" name="タイトル 1"/>
          <p:cNvSpPr>
            <a:spLocks noGrp="1"/>
          </p:cNvSpPr>
          <p:nvPr>
            <p:ph type="title"/>
          </p:nvPr>
        </p:nvSpPr>
        <p:spPr>
          <a:xfrm>
            <a:off x="628650" y="219987"/>
            <a:ext cx="6214912" cy="507710"/>
          </a:xfrm>
        </p:spPr>
        <p:txBody>
          <a:bodyPr>
            <a:normAutofit/>
          </a:bodyPr>
          <a:lstStyle/>
          <a:p>
            <a:r>
              <a:rPr kumimoji="1" lang="en-US" altLang="ja-JP" sz="18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2</a:t>
            </a:r>
            <a:r>
              <a:rPr kumimoji="1" lang="ja-JP" altLang="en-US" sz="18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．事業概要</a:t>
            </a:r>
          </a:p>
        </p:txBody>
      </p:sp>
      <p:sp>
        <p:nvSpPr>
          <p:cNvPr id="11" name="コンテンツ プレースホルダー 4"/>
          <p:cNvSpPr>
            <a:spLocks noGrp="1"/>
          </p:cNvSpPr>
          <p:nvPr>
            <p:ph idx="1"/>
          </p:nvPr>
        </p:nvSpPr>
        <p:spPr>
          <a:xfrm>
            <a:off x="611559" y="817418"/>
            <a:ext cx="7886700" cy="88855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ja-JP" altLang="ja-JP" sz="1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（</a:t>
            </a:r>
            <a:r>
              <a:rPr lang="en-US" altLang="ja-JP" sz="1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2-10</a:t>
            </a:r>
            <a:r>
              <a:rPr lang="ja-JP" altLang="ja-JP" sz="1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）</a:t>
            </a:r>
            <a:r>
              <a:rPr lang="en-US" altLang="ja-JP" sz="1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IPO</a:t>
            </a:r>
            <a:r>
              <a:rPr lang="ja-JP" altLang="en-US" sz="1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を含めた</a:t>
            </a:r>
            <a:r>
              <a:rPr lang="en-US" altLang="ja-JP" sz="1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EXIT</a:t>
            </a:r>
            <a:r>
              <a:rPr lang="ja-JP" altLang="en-US" sz="1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に向けたスケジュール・進捗状況</a:t>
            </a:r>
            <a:endParaRPr lang="en-US" altLang="ja-JP" sz="18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0" indent="0">
              <a:spcBef>
                <a:spcPts val="600"/>
              </a:spcBef>
              <a:buNone/>
            </a:pPr>
            <a:r>
              <a:rPr lang="ja-JP" altLang="en-US" sz="1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　　　</a:t>
            </a:r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（監査法人や主幹事証券会社との契約状況等）</a:t>
            </a:r>
            <a:endParaRPr lang="en-US" altLang="ja-JP" sz="18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0" indent="0">
              <a:buNone/>
            </a:pPr>
            <a:endParaRPr lang="en-US" altLang="ja-JP" sz="18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CDD9C14A-03B6-7B56-0949-37333A5844AC}"/>
              </a:ext>
            </a:extLst>
          </p:cNvPr>
          <p:cNvSpPr>
            <a:spLocks noChangeAspect="1"/>
          </p:cNvSpPr>
          <p:nvPr/>
        </p:nvSpPr>
        <p:spPr>
          <a:xfrm>
            <a:off x="2257813" y="296589"/>
            <a:ext cx="1478293" cy="300797"/>
          </a:xfrm>
          <a:prstGeom prst="rect">
            <a:avLst/>
          </a:prstGeom>
          <a:solidFill>
            <a:srgbClr val="1D2088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40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実現性</a:t>
            </a:r>
          </a:p>
        </p:txBody>
      </p:sp>
    </p:spTree>
    <p:extLst>
      <p:ext uri="{BB962C8B-B14F-4D97-AF65-F5344CB8AC3E}">
        <p14:creationId xmlns:p14="http://schemas.microsoft.com/office/powerpoint/2010/main" val="140824284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直線コネクタ 3"/>
          <p:cNvCxnSpPr/>
          <p:nvPr/>
        </p:nvCxnSpPr>
        <p:spPr>
          <a:xfrm>
            <a:off x="611559" y="662541"/>
            <a:ext cx="7920000" cy="0"/>
          </a:xfrm>
          <a:prstGeom prst="line">
            <a:avLst/>
          </a:prstGeom>
          <a:ln w="28575">
            <a:solidFill>
              <a:srgbClr val="1D208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直線コネクタ 4"/>
          <p:cNvCxnSpPr/>
          <p:nvPr/>
        </p:nvCxnSpPr>
        <p:spPr>
          <a:xfrm>
            <a:off x="611559" y="6396404"/>
            <a:ext cx="7920000" cy="0"/>
          </a:xfrm>
          <a:prstGeom prst="line">
            <a:avLst/>
          </a:prstGeom>
          <a:ln w="28575">
            <a:solidFill>
              <a:srgbClr val="1D208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7BE111-4F24-4322-8B16-7EE8CA764D5A}" type="slidenum">
              <a:rPr kumimoji="1" lang="ja-JP" altLang="en-US" smtClean="0"/>
              <a:t>10</a:t>
            </a:fld>
            <a:endParaRPr kumimoji="1" lang="ja-JP" altLang="en-US" dirty="0"/>
          </a:p>
        </p:txBody>
      </p:sp>
      <p:sp>
        <p:nvSpPr>
          <p:cNvPr id="8" name="タイトル 1"/>
          <p:cNvSpPr>
            <a:spLocks noGrp="1"/>
          </p:cNvSpPr>
          <p:nvPr>
            <p:ph type="title"/>
          </p:nvPr>
        </p:nvSpPr>
        <p:spPr>
          <a:xfrm>
            <a:off x="628650" y="219987"/>
            <a:ext cx="6214912" cy="507710"/>
          </a:xfrm>
        </p:spPr>
        <p:txBody>
          <a:bodyPr>
            <a:normAutofit/>
          </a:bodyPr>
          <a:lstStyle/>
          <a:p>
            <a:r>
              <a:rPr kumimoji="1" lang="en-US" altLang="ja-JP" sz="18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2</a:t>
            </a:r>
            <a:r>
              <a:rPr kumimoji="1" lang="ja-JP" altLang="en-US" sz="18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．事業概要</a:t>
            </a:r>
          </a:p>
        </p:txBody>
      </p:sp>
      <p:sp>
        <p:nvSpPr>
          <p:cNvPr id="11" name="コンテンツ プレースホルダー 4"/>
          <p:cNvSpPr>
            <a:spLocks noGrp="1"/>
          </p:cNvSpPr>
          <p:nvPr>
            <p:ph idx="1"/>
          </p:nvPr>
        </p:nvSpPr>
        <p:spPr>
          <a:xfrm>
            <a:off x="628650" y="817418"/>
            <a:ext cx="7886700" cy="36512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ja-JP" altLang="ja-JP" sz="1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（</a:t>
            </a:r>
            <a:r>
              <a:rPr lang="en-US" altLang="ja-JP" sz="1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2-11</a:t>
            </a:r>
            <a:r>
              <a:rPr lang="ja-JP" altLang="ja-JP" sz="1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）</a:t>
            </a:r>
            <a:r>
              <a:rPr lang="ja-JP" altLang="en-US" sz="1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福岡市のスタートアップエコシステムへの貢献</a:t>
            </a:r>
            <a:endParaRPr lang="en-US" altLang="ja-JP" sz="18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54D84FD8-3F68-0769-0B43-253C5FC08FD2}"/>
              </a:ext>
            </a:extLst>
          </p:cNvPr>
          <p:cNvSpPr>
            <a:spLocks noChangeAspect="1"/>
          </p:cNvSpPr>
          <p:nvPr/>
        </p:nvSpPr>
        <p:spPr>
          <a:xfrm>
            <a:off x="2257813" y="296589"/>
            <a:ext cx="1478293" cy="300797"/>
          </a:xfrm>
          <a:prstGeom prst="rect">
            <a:avLst/>
          </a:prstGeom>
          <a:solidFill>
            <a:srgbClr val="1D2088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40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その他</a:t>
            </a:r>
          </a:p>
        </p:txBody>
      </p:sp>
    </p:spTree>
    <p:extLst>
      <p:ext uri="{BB962C8B-B14F-4D97-AF65-F5344CB8AC3E}">
        <p14:creationId xmlns:p14="http://schemas.microsoft.com/office/powerpoint/2010/main" val="6779116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直線コネクタ 3"/>
          <p:cNvCxnSpPr/>
          <p:nvPr/>
        </p:nvCxnSpPr>
        <p:spPr>
          <a:xfrm>
            <a:off x="611559" y="662541"/>
            <a:ext cx="7920000" cy="0"/>
          </a:xfrm>
          <a:prstGeom prst="line">
            <a:avLst/>
          </a:prstGeom>
          <a:ln w="28575">
            <a:solidFill>
              <a:srgbClr val="1D208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直線コネクタ 4"/>
          <p:cNvCxnSpPr/>
          <p:nvPr/>
        </p:nvCxnSpPr>
        <p:spPr>
          <a:xfrm>
            <a:off x="611559" y="6396404"/>
            <a:ext cx="7920000" cy="0"/>
          </a:xfrm>
          <a:prstGeom prst="line">
            <a:avLst/>
          </a:prstGeom>
          <a:ln w="28575">
            <a:solidFill>
              <a:srgbClr val="1D208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7BE111-4F24-4322-8B16-7EE8CA764D5A}" type="slidenum">
              <a:rPr kumimoji="1" lang="ja-JP" altLang="en-US" smtClean="0"/>
              <a:t>1</a:t>
            </a:fld>
            <a:endParaRPr kumimoji="1" lang="ja-JP" altLang="en-US" dirty="0"/>
          </a:p>
        </p:txBody>
      </p:sp>
      <p:sp>
        <p:nvSpPr>
          <p:cNvPr id="8" name="タイトル 1"/>
          <p:cNvSpPr>
            <a:spLocks noGrp="1"/>
          </p:cNvSpPr>
          <p:nvPr>
            <p:ph type="title"/>
          </p:nvPr>
        </p:nvSpPr>
        <p:spPr>
          <a:xfrm>
            <a:off x="628650" y="219987"/>
            <a:ext cx="6214912" cy="507710"/>
          </a:xfrm>
        </p:spPr>
        <p:txBody>
          <a:bodyPr>
            <a:normAutofit/>
          </a:bodyPr>
          <a:lstStyle/>
          <a:p>
            <a:r>
              <a:rPr kumimoji="1" lang="ja-JP" altLang="en-US" sz="18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１．事業者概要</a:t>
            </a:r>
          </a:p>
        </p:txBody>
      </p:sp>
      <p:graphicFrame>
        <p:nvGraphicFramePr>
          <p:cNvPr id="10" name="表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18714886"/>
              </p:ext>
            </p:extLst>
          </p:nvPr>
        </p:nvGraphicFramePr>
        <p:xfrm>
          <a:off x="628649" y="731513"/>
          <a:ext cx="7902911" cy="5519271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448380">
                  <a:extLst>
                    <a:ext uri="{9D8B030D-6E8A-4147-A177-3AD203B41FA5}">
                      <a16:colId xmlns:a16="http://schemas.microsoft.com/office/drawing/2014/main" val="1015840581"/>
                    </a:ext>
                  </a:extLst>
                </a:gridCol>
                <a:gridCol w="5454531">
                  <a:extLst>
                    <a:ext uri="{9D8B030D-6E8A-4147-A177-3AD203B41FA5}">
                      <a16:colId xmlns:a16="http://schemas.microsoft.com/office/drawing/2014/main" val="2055512342"/>
                    </a:ext>
                  </a:extLst>
                </a:gridCol>
              </a:tblGrid>
              <a:tr h="326050">
                <a:tc>
                  <a:txBody>
                    <a:bodyPr/>
                    <a:lstStyle/>
                    <a:p>
                      <a:r>
                        <a:rPr kumimoji="1" lang="ja-JP" altLang="en-US" sz="1600" dirty="0"/>
                        <a:t>事業者名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33401567"/>
                  </a:ext>
                </a:extLst>
              </a:tr>
              <a:tr h="326050">
                <a:tc>
                  <a:txBody>
                    <a:bodyPr/>
                    <a:lstStyle/>
                    <a:p>
                      <a:r>
                        <a:rPr kumimoji="1" lang="ja-JP" altLang="en-US" sz="1600" dirty="0"/>
                        <a:t>代表者役職・氏名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375427136"/>
                  </a:ext>
                </a:extLst>
              </a:tr>
              <a:tr h="326050">
                <a:tc>
                  <a:txBody>
                    <a:bodyPr/>
                    <a:lstStyle/>
                    <a:p>
                      <a:r>
                        <a:rPr kumimoji="1" lang="ja-JP" altLang="en-US" sz="1600" dirty="0"/>
                        <a:t>所在地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28956169"/>
                  </a:ext>
                </a:extLst>
              </a:tr>
              <a:tr h="563176">
                <a:tc>
                  <a:txBody>
                    <a:bodyPr/>
                    <a:lstStyle/>
                    <a:p>
                      <a:r>
                        <a:rPr kumimoji="1" lang="ja-JP" altLang="en-US" sz="1600" dirty="0"/>
                        <a:t>資本金／年間売上高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600" dirty="0"/>
                        <a:t>　資本金　　　　　　　　　　　　千円</a:t>
                      </a:r>
                    </a:p>
                    <a:p>
                      <a:pPr algn="l"/>
                      <a:r>
                        <a:rPr kumimoji="1" lang="ja-JP" altLang="en-US" sz="1600" dirty="0"/>
                        <a:t>　年間売上高　　　　　　　　　　千円</a:t>
                      </a: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928708933"/>
                  </a:ext>
                </a:extLst>
              </a:tr>
              <a:tr h="337187">
                <a:tc>
                  <a:txBody>
                    <a:bodyPr/>
                    <a:lstStyle/>
                    <a:p>
                      <a:r>
                        <a:rPr kumimoji="1" lang="ja-JP" altLang="en-US" sz="1600" dirty="0"/>
                        <a:t>設立年月日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600780081"/>
                  </a:ext>
                </a:extLst>
              </a:tr>
              <a:tr h="563176">
                <a:tc>
                  <a:txBody>
                    <a:bodyPr/>
                    <a:lstStyle/>
                    <a:p>
                      <a:r>
                        <a:rPr kumimoji="1" lang="ja-JP" altLang="en-US" sz="1600" dirty="0"/>
                        <a:t>従業員者数</a:t>
                      </a:r>
                      <a:endParaRPr kumimoji="1" lang="en-US" altLang="ja-JP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sz="1600" dirty="0"/>
                        <a:t>人</a:t>
                      </a:r>
                      <a:endParaRPr kumimoji="1" lang="en-US" altLang="ja-JP" sz="1600" dirty="0"/>
                    </a:p>
                    <a:p>
                      <a:pPr algn="r"/>
                      <a:r>
                        <a:rPr kumimoji="1" lang="ja-JP" altLang="en-US" sz="1600" dirty="0"/>
                        <a:t>（</a:t>
                      </a:r>
                      <a:r>
                        <a:rPr kumimoji="1" lang="ja-JP" altLang="en-US" sz="1400" dirty="0"/>
                        <a:t>うち本事業に携わる従業員者数</a:t>
                      </a:r>
                      <a:r>
                        <a:rPr kumimoji="1" lang="ja-JP" altLang="en-US" sz="1600" dirty="0"/>
                        <a:t>　　　　　人）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413017424"/>
                  </a:ext>
                </a:extLst>
              </a:tr>
              <a:tr h="608974">
                <a:tc>
                  <a:txBody>
                    <a:bodyPr/>
                    <a:lstStyle/>
                    <a:p>
                      <a:r>
                        <a:rPr kumimoji="1" lang="ja-JP" altLang="en-US" sz="1600" dirty="0"/>
                        <a:t>主要顧客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en-US" altLang="ja-JP" sz="1600" dirty="0"/>
                    </a:p>
                    <a:p>
                      <a:endParaRPr kumimoji="1" lang="en-US" altLang="ja-JP" sz="16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757847481"/>
                  </a:ext>
                </a:extLst>
              </a:tr>
              <a:tr h="1363480">
                <a:tc>
                  <a:txBody>
                    <a:bodyPr/>
                    <a:lstStyle/>
                    <a:p>
                      <a:r>
                        <a:rPr kumimoji="1" lang="ja-JP" altLang="en-US" sz="1600" dirty="0"/>
                        <a:t>業種（複数選択可）</a:t>
                      </a:r>
                      <a:endParaRPr kumimoji="1" lang="en-US" altLang="ja-JP" sz="1600" dirty="0"/>
                    </a:p>
                    <a:p>
                      <a:endParaRPr kumimoji="1" lang="en-US" altLang="ja-JP" sz="1100" dirty="0"/>
                    </a:p>
                    <a:p>
                      <a:r>
                        <a:rPr kumimoji="1" lang="en-US" altLang="ja-JP" sz="1100" dirty="0"/>
                        <a:t>※</a:t>
                      </a:r>
                      <a:r>
                        <a:rPr kumimoji="1" lang="ja-JP" altLang="en-US" sz="1100" dirty="0"/>
                        <a:t>該当か所を■に変更してください。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dirty="0"/>
                        <a:t>　□情報通信サービス業　　　　　　　□ロボット、製造業</a:t>
                      </a:r>
                      <a:endParaRPr kumimoji="1" lang="en-US" altLang="ja-JP" sz="1400" dirty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dirty="0"/>
                        <a:t>　□フィンテック　　　　　　　　　　□ライフサイエンス</a:t>
                      </a:r>
                      <a:endParaRPr kumimoji="1" lang="en-US" altLang="ja-JP" sz="1400" dirty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dirty="0"/>
                        <a:t>　□クライメートテック　　　　　　　□小売商取引</a:t>
                      </a:r>
                      <a:endParaRPr kumimoji="1" lang="en-US" altLang="ja-JP" sz="1400" dirty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dirty="0"/>
                        <a:t>　□アグリ・フードテック　　　　　　□教育、学習支援</a:t>
                      </a:r>
                      <a:endParaRPr kumimoji="1" lang="en-US" altLang="ja-JP" sz="1400" dirty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dirty="0"/>
                        <a:t>　□メディア・エンターテインメント　□インフラ</a:t>
                      </a:r>
                      <a:endParaRPr kumimoji="1" lang="en-US" altLang="ja-JP" sz="1400" dirty="0"/>
                    </a:p>
                    <a:p>
                      <a:r>
                        <a:rPr kumimoji="1" lang="ja-JP" altLang="en-US" sz="1400" dirty="0"/>
                        <a:t>　□その他（　　　　　　　　　　　　　　）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38704947"/>
                  </a:ext>
                </a:extLst>
              </a:tr>
              <a:tr h="1037430">
                <a:tc>
                  <a:txBody>
                    <a:bodyPr/>
                    <a:lstStyle/>
                    <a:p>
                      <a:r>
                        <a:rPr kumimoji="1" lang="ja-JP" altLang="en-US" sz="1600" dirty="0"/>
                        <a:t>連絡先担当者</a:t>
                      </a:r>
                      <a:endParaRPr kumimoji="1" lang="en-US" altLang="ja-JP" sz="1600" dirty="0"/>
                    </a:p>
                    <a:p>
                      <a:r>
                        <a:rPr kumimoji="1" lang="ja-JP" altLang="en-US" sz="1600" dirty="0"/>
                        <a:t>・所属、役職名、氏名</a:t>
                      </a:r>
                      <a:endParaRPr kumimoji="1" lang="en-US" altLang="ja-JP" sz="1600" dirty="0"/>
                    </a:p>
                    <a:p>
                      <a:r>
                        <a:rPr kumimoji="1" lang="ja-JP" altLang="en-US" sz="1600" dirty="0"/>
                        <a:t>・電話番号 ／ </a:t>
                      </a:r>
                      <a:r>
                        <a:rPr kumimoji="1" lang="en-US" altLang="ja-JP" sz="1600" dirty="0"/>
                        <a:t>E-mail</a:t>
                      </a:r>
                      <a:endParaRPr kumimoji="1" lang="ja-JP" alt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en-US" altLang="ja-JP" sz="1600" dirty="0"/>
                    </a:p>
                    <a:p>
                      <a:endParaRPr kumimoji="1" lang="en-US" altLang="ja-JP" sz="1600" dirty="0"/>
                    </a:p>
                    <a:p>
                      <a:endParaRPr kumimoji="1" lang="ja-JP" alt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0232945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170055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直線コネクタ 3"/>
          <p:cNvCxnSpPr/>
          <p:nvPr/>
        </p:nvCxnSpPr>
        <p:spPr>
          <a:xfrm>
            <a:off x="611559" y="662541"/>
            <a:ext cx="7920000" cy="0"/>
          </a:xfrm>
          <a:prstGeom prst="line">
            <a:avLst/>
          </a:prstGeom>
          <a:ln w="28575">
            <a:solidFill>
              <a:srgbClr val="1D208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直線コネクタ 4"/>
          <p:cNvCxnSpPr/>
          <p:nvPr/>
        </p:nvCxnSpPr>
        <p:spPr>
          <a:xfrm>
            <a:off x="611559" y="6396404"/>
            <a:ext cx="7920000" cy="0"/>
          </a:xfrm>
          <a:prstGeom prst="line">
            <a:avLst/>
          </a:prstGeom>
          <a:ln w="28575">
            <a:solidFill>
              <a:srgbClr val="1D208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7BE111-4F24-4322-8B16-7EE8CA764D5A}" type="slidenum">
              <a:rPr kumimoji="1" lang="ja-JP" altLang="en-US" smtClean="0"/>
              <a:t>2</a:t>
            </a:fld>
            <a:endParaRPr kumimoji="1" lang="ja-JP" altLang="en-US" dirty="0"/>
          </a:p>
        </p:txBody>
      </p:sp>
      <p:sp>
        <p:nvSpPr>
          <p:cNvPr id="8" name="タイトル 1"/>
          <p:cNvSpPr>
            <a:spLocks noGrp="1"/>
          </p:cNvSpPr>
          <p:nvPr>
            <p:ph type="title"/>
          </p:nvPr>
        </p:nvSpPr>
        <p:spPr>
          <a:xfrm>
            <a:off x="628650" y="219987"/>
            <a:ext cx="6214912" cy="507710"/>
          </a:xfrm>
        </p:spPr>
        <p:txBody>
          <a:bodyPr>
            <a:normAutofit/>
          </a:bodyPr>
          <a:lstStyle/>
          <a:p>
            <a:r>
              <a:rPr kumimoji="1" lang="en-US" altLang="ja-JP" sz="18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2</a:t>
            </a:r>
            <a:r>
              <a:rPr kumimoji="1" lang="ja-JP" altLang="en-US" sz="18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．事業概要</a:t>
            </a:r>
          </a:p>
        </p:txBody>
      </p:sp>
      <p:sp>
        <p:nvSpPr>
          <p:cNvPr id="11" name="コンテンツ プレースホルダー 4"/>
          <p:cNvSpPr>
            <a:spLocks noGrp="1"/>
          </p:cNvSpPr>
          <p:nvPr>
            <p:ph idx="1"/>
          </p:nvPr>
        </p:nvSpPr>
        <p:spPr>
          <a:xfrm>
            <a:off x="628650" y="817418"/>
            <a:ext cx="7886700" cy="35283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ja-JP" altLang="ja-JP" sz="1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（</a:t>
            </a:r>
            <a:r>
              <a:rPr lang="en-US" altLang="ja-JP" sz="1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2-1</a:t>
            </a:r>
            <a:r>
              <a:rPr lang="ja-JP" altLang="ja-JP" sz="1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）</a:t>
            </a:r>
            <a:r>
              <a:rPr lang="ja-JP" altLang="en-US" sz="1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会社設立の経緯・想い（代表個人の体験等あれば）</a:t>
            </a:r>
            <a:endParaRPr lang="en-US" altLang="ja-JP" sz="18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9" name="コンテンツ プレースホルダー 4"/>
          <p:cNvSpPr txBox="1">
            <a:spLocks/>
          </p:cNvSpPr>
          <p:nvPr/>
        </p:nvSpPr>
        <p:spPr>
          <a:xfrm>
            <a:off x="611559" y="3418211"/>
            <a:ext cx="7886700" cy="35283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ja-JP" altLang="ja-JP" sz="1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（</a:t>
            </a:r>
            <a:r>
              <a:rPr lang="en-US" altLang="ja-JP" sz="1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2-</a:t>
            </a:r>
            <a:r>
              <a:rPr lang="ja-JP" altLang="en-US" sz="1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２</a:t>
            </a:r>
            <a:r>
              <a:rPr lang="ja-JP" altLang="ja-JP" sz="1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）</a:t>
            </a:r>
            <a:r>
              <a:rPr lang="ja-JP" altLang="en-US" sz="1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会社のビジョンやミッション</a:t>
            </a:r>
            <a:endParaRPr lang="en-US" altLang="ja-JP" sz="18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2917252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直線コネクタ 3"/>
          <p:cNvCxnSpPr/>
          <p:nvPr/>
        </p:nvCxnSpPr>
        <p:spPr>
          <a:xfrm>
            <a:off x="611559" y="662541"/>
            <a:ext cx="7920000" cy="0"/>
          </a:xfrm>
          <a:prstGeom prst="line">
            <a:avLst/>
          </a:prstGeom>
          <a:ln w="28575">
            <a:solidFill>
              <a:srgbClr val="1D208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直線コネクタ 4"/>
          <p:cNvCxnSpPr/>
          <p:nvPr/>
        </p:nvCxnSpPr>
        <p:spPr>
          <a:xfrm>
            <a:off x="611559" y="6396404"/>
            <a:ext cx="7920000" cy="0"/>
          </a:xfrm>
          <a:prstGeom prst="line">
            <a:avLst/>
          </a:prstGeom>
          <a:ln w="28575">
            <a:solidFill>
              <a:srgbClr val="1D208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7BE111-4F24-4322-8B16-7EE8CA764D5A}" type="slidenum">
              <a:rPr kumimoji="1" lang="ja-JP" altLang="en-US" smtClean="0"/>
              <a:t>3</a:t>
            </a:fld>
            <a:endParaRPr kumimoji="1" lang="ja-JP" altLang="en-US" dirty="0"/>
          </a:p>
        </p:txBody>
      </p:sp>
      <p:sp>
        <p:nvSpPr>
          <p:cNvPr id="8" name="タイトル 1"/>
          <p:cNvSpPr>
            <a:spLocks noGrp="1"/>
          </p:cNvSpPr>
          <p:nvPr>
            <p:ph type="title"/>
          </p:nvPr>
        </p:nvSpPr>
        <p:spPr>
          <a:xfrm>
            <a:off x="628650" y="219987"/>
            <a:ext cx="6214912" cy="507710"/>
          </a:xfrm>
        </p:spPr>
        <p:txBody>
          <a:bodyPr>
            <a:normAutofit/>
          </a:bodyPr>
          <a:lstStyle/>
          <a:p>
            <a:r>
              <a:rPr kumimoji="1" lang="en-US" altLang="ja-JP" sz="18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2</a:t>
            </a:r>
            <a:r>
              <a:rPr kumimoji="1" lang="ja-JP" altLang="en-US" sz="18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．事業概要</a:t>
            </a:r>
          </a:p>
        </p:txBody>
      </p:sp>
      <p:sp>
        <p:nvSpPr>
          <p:cNvPr id="11" name="コンテンツ プレースホルダー 4"/>
          <p:cNvSpPr>
            <a:spLocks noGrp="1"/>
          </p:cNvSpPr>
          <p:nvPr>
            <p:ph idx="1"/>
          </p:nvPr>
        </p:nvSpPr>
        <p:spPr>
          <a:xfrm>
            <a:off x="628650" y="817418"/>
            <a:ext cx="7886700" cy="35283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ja-JP" altLang="ja-JP" sz="1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（</a:t>
            </a:r>
            <a:r>
              <a:rPr lang="en-US" altLang="ja-JP" sz="1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2-3</a:t>
            </a:r>
            <a:r>
              <a:rPr lang="ja-JP" altLang="ja-JP" sz="1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）</a:t>
            </a:r>
            <a:r>
              <a:rPr lang="ja-JP" altLang="en-US" sz="1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自社が解決するペインポイント及び解決方法</a:t>
            </a:r>
            <a:endParaRPr lang="en-US" altLang="ja-JP" sz="18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DC1199C4-A16B-2E1E-9C3A-25BCA1621D5F}"/>
              </a:ext>
            </a:extLst>
          </p:cNvPr>
          <p:cNvSpPr>
            <a:spLocks noChangeAspect="1"/>
          </p:cNvSpPr>
          <p:nvPr/>
        </p:nvSpPr>
        <p:spPr>
          <a:xfrm>
            <a:off x="2257812" y="296589"/>
            <a:ext cx="1613948" cy="288000"/>
          </a:xfrm>
          <a:prstGeom prst="rect">
            <a:avLst/>
          </a:prstGeom>
          <a:solidFill>
            <a:srgbClr val="1D2088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40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市場性・成長性</a:t>
            </a:r>
          </a:p>
        </p:txBody>
      </p:sp>
      <p:sp>
        <p:nvSpPr>
          <p:cNvPr id="2" name="コンテンツ プレースホルダー 4">
            <a:extLst>
              <a:ext uri="{FF2B5EF4-FFF2-40B4-BE49-F238E27FC236}">
                <a16:creationId xmlns:a16="http://schemas.microsoft.com/office/drawing/2014/main" id="{BCEE73B2-F2A1-2EFC-7DB8-429F3125EA5A}"/>
              </a:ext>
            </a:extLst>
          </p:cNvPr>
          <p:cNvSpPr txBox="1">
            <a:spLocks/>
          </p:cNvSpPr>
          <p:nvPr/>
        </p:nvSpPr>
        <p:spPr>
          <a:xfrm>
            <a:off x="611559" y="3600764"/>
            <a:ext cx="7886700" cy="36512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ja-JP" altLang="ja-JP" sz="1800">
                <a:latin typeface="メイリオ" panose="020B0604030504040204" pitchFamily="50" charset="-128"/>
                <a:ea typeface="メイリオ" panose="020B0604030504040204" pitchFamily="50" charset="-128"/>
              </a:rPr>
              <a:t>（</a:t>
            </a:r>
            <a:r>
              <a:rPr lang="en-US" altLang="ja-JP" sz="1800">
                <a:latin typeface="メイリオ" panose="020B0604030504040204" pitchFamily="50" charset="-128"/>
                <a:ea typeface="メイリオ" panose="020B0604030504040204" pitchFamily="50" charset="-128"/>
              </a:rPr>
              <a:t>2-4</a:t>
            </a:r>
            <a:r>
              <a:rPr lang="ja-JP" altLang="ja-JP" sz="1800">
                <a:latin typeface="メイリオ" panose="020B0604030504040204" pitchFamily="50" charset="-128"/>
                <a:ea typeface="メイリオ" panose="020B0604030504040204" pitchFamily="50" charset="-128"/>
              </a:rPr>
              <a:t>）</a:t>
            </a:r>
            <a:r>
              <a:rPr lang="ja-JP" altLang="en-US" sz="1800">
                <a:latin typeface="メイリオ" panose="020B0604030504040204" pitchFamily="50" charset="-128"/>
                <a:ea typeface="メイリオ" panose="020B0604030504040204" pitchFamily="50" charset="-128"/>
              </a:rPr>
              <a:t>想定市場規模（収益性の見込める十分な市場が存在するか）</a:t>
            </a:r>
            <a:endParaRPr lang="en-US" altLang="ja-JP" sz="18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0610765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直線コネクタ 3"/>
          <p:cNvCxnSpPr/>
          <p:nvPr/>
        </p:nvCxnSpPr>
        <p:spPr>
          <a:xfrm>
            <a:off x="611559" y="662541"/>
            <a:ext cx="7920000" cy="0"/>
          </a:xfrm>
          <a:prstGeom prst="line">
            <a:avLst/>
          </a:prstGeom>
          <a:ln w="28575">
            <a:solidFill>
              <a:srgbClr val="1D208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直線コネクタ 4"/>
          <p:cNvCxnSpPr/>
          <p:nvPr/>
        </p:nvCxnSpPr>
        <p:spPr>
          <a:xfrm>
            <a:off x="611559" y="6396404"/>
            <a:ext cx="7920000" cy="0"/>
          </a:xfrm>
          <a:prstGeom prst="line">
            <a:avLst/>
          </a:prstGeom>
          <a:ln w="28575">
            <a:solidFill>
              <a:srgbClr val="1D208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7BE111-4F24-4322-8B16-7EE8CA764D5A}" type="slidenum">
              <a:rPr kumimoji="1" lang="ja-JP" altLang="en-US" smtClean="0"/>
              <a:t>4</a:t>
            </a:fld>
            <a:endParaRPr kumimoji="1" lang="ja-JP" altLang="en-US" dirty="0"/>
          </a:p>
        </p:txBody>
      </p:sp>
      <p:sp>
        <p:nvSpPr>
          <p:cNvPr id="8" name="タイトル 1"/>
          <p:cNvSpPr>
            <a:spLocks noGrp="1"/>
          </p:cNvSpPr>
          <p:nvPr>
            <p:ph type="title"/>
          </p:nvPr>
        </p:nvSpPr>
        <p:spPr>
          <a:xfrm>
            <a:off x="628650" y="219987"/>
            <a:ext cx="6214912" cy="507710"/>
          </a:xfrm>
        </p:spPr>
        <p:txBody>
          <a:bodyPr>
            <a:normAutofit/>
          </a:bodyPr>
          <a:lstStyle/>
          <a:p>
            <a:r>
              <a:rPr kumimoji="1" lang="en-US" altLang="ja-JP" sz="18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2</a:t>
            </a:r>
            <a:r>
              <a:rPr kumimoji="1" lang="ja-JP" altLang="en-US" sz="18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．事業概要</a:t>
            </a: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DC1199C4-A16B-2E1E-9C3A-25BCA1621D5F}"/>
              </a:ext>
            </a:extLst>
          </p:cNvPr>
          <p:cNvSpPr>
            <a:spLocks noChangeAspect="1"/>
          </p:cNvSpPr>
          <p:nvPr/>
        </p:nvSpPr>
        <p:spPr>
          <a:xfrm>
            <a:off x="2257812" y="296589"/>
            <a:ext cx="1613948" cy="288000"/>
          </a:xfrm>
          <a:prstGeom prst="rect">
            <a:avLst/>
          </a:prstGeom>
          <a:solidFill>
            <a:srgbClr val="1D2088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40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市場性・成長性</a:t>
            </a:r>
          </a:p>
        </p:txBody>
      </p:sp>
      <p:sp>
        <p:nvSpPr>
          <p:cNvPr id="2" name="コンテンツ プレースホルダー 4">
            <a:extLst>
              <a:ext uri="{FF2B5EF4-FFF2-40B4-BE49-F238E27FC236}">
                <a16:creationId xmlns:a16="http://schemas.microsoft.com/office/drawing/2014/main" id="{E86FD22A-07FC-AC77-DC14-F0B9643C83AA}"/>
              </a:ext>
            </a:extLst>
          </p:cNvPr>
          <p:cNvSpPr txBox="1">
            <a:spLocks/>
          </p:cNvSpPr>
          <p:nvPr/>
        </p:nvSpPr>
        <p:spPr>
          <a:xfrm>
            <a:off x="505819" y="804299"/>
            <a:ext cx="8025739" cy="7703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ja-JP" altLang="ja-JP" sz="1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（</a:t>
            </a:r>
            <a:r>
              <a:rPr lang="en-US" altLang="ja-JP" sz="1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2-5</a:t>
            </a:r>
            <a:r>
              <a:rPr lang="ja-JP" altLang="ja-JP" sz="1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）</a:t>
            </a:r>
            <a:r>
              <a:rPr lang="ja-JP" altLang="en-US" sz="1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ビジネスモデル</a:t>
            </a:r>
            <a:r>
              <a:rPr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（プロダクト・サービス内容、マネタイズ手法）</a:t>
            </a:r>
            <a:r>
              <a:rPr lang="ja-JP" altLang="en-US" sz="1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及び成長戦略</a:t>
            </a:r>
            <a:endParaRPr lang="en-US" altLang="ja-JP" sz="18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8778815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直線コネクタ 3"/>
          <p:cNvCxnSpPr/>
          <p:nvPr/>
        </p:nvCxnSpPr>
        <p:spPr>
          <a:xfrm>
            <a:off x="611559" y="662541"/>
            <a:ext cx="7920000" cy="0"/>
          </a:xfrm>
          <a:prstGeom prst="line">
            <a:avLst/>
          </a:prstGeom>
          <a:ln w="28575">
            <a:solidFill>
              <a:srgbClr val="1D208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直線コネクタ 4"/>
          <p:cNvCxnSpPr/>
          <p:nvPr/>
        </p:nvCxnSpPr>
        <p:spPr>
          <a:xfrm>
            <a:off x="611559" y="6396404"/>
            <a:ext cx="7920000" cy="0"/>
          </a:xfrm>
          <a:prstGeom prst="line">
            <a:avLst/>
          </a:prstGeom>
          <a:ln w="28575">
            <a:solidFill>
              <a:srgbClr val="1D208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7BE111-4F24-4322-8B16-7EE8CA764D5A}" type="slidenum">
              <a:rPr kumimoji="1" lang="ja-JP" altLang="en-US" smtClean="0"/>
              <a:t>5</a:t>
            </a:fld>
            <a:endParaRPr kumimoji="1" lang="ja-JP" altLang="en-US" dirty="0"/>
          </a:p>
        </p:txBody>
      </p:sp>
      <p:sp>
        <p:nvSpPr>
          <p:cNvPr id="8" name="タイトル 1"/>
          <p:cNvSpPr>
            <a:spLocks noGrp="1"/>
          </p:cNvSpPr>
          <p:nvPr>
            <p:ph type="title"/>
          </p:nvPr>
        </p:nvSpPr>
        <p:spPr>
          <a:xfrm>
            <a:off x="628650" y="219987"/>
            <a:ext cx="6214912" cy="507710"/>
          </a:xfrm>
        </p:spPr>
        <p:txBody>
          <a:bodyPr>
            <a:normAutofit/>
          </a:bodyPr>
          <a:lstStyle/>
          <a:p>
            <a:r>
              <a:rPr kumimoji="1" lang="en-US" altLang="ja-JP" sz="18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2</a:t>
            </a:r>
            <a:r>
              <a:rPr kumimoji="1" lang="ja-JP" altLang="en-US" sz="18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．事業概要</a:t>
            </a:r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DC1199C4-A16B-2E1E-9C3A-25BCA1621D5F}"/>
              </a:ext>
            </a:extLst>
          </p:cNvPr>
          <p:cNvSpPr>
            <a:spLocks noChangeAspect="1"/>
          </p:cNvSpPr>
          <p:nvPr/>
        </p:nvSpPr>
        <p:spPr>
          <a:xfrm>
            <a:off x="2257812" y="296589"/>
            <a:ext cx="1613948" cy="288000"/>
          </a:xfrm>
          <a:prstGeom prst="rect">
            <a:avLst/>
          </a:prstGeom>
          <a:solidFill>
            <a:srgbClr val="1D2088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40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市場性・成長性</a:t>
            </a:r>
          </a:p>
        </p:txBody>
      </p:sp>
      <p:sp>
        <p:nvSpPr>
          <p:cNvPr id="9" name="コンテンツ プレースホルダー 4"/>
          <p:cNvSpPr txBox="1">
            <a:spLocks/>
          </p:cNvSpPr>
          <p:nvPr/>
        </p:nvSpPr>
        <p:spPr>
          <a:xfrm>
            <a:off x="611559" y="794063"/>
            <a:ext cx="7886700" cy="35283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ja-JP" altLang="ja-JP" sz="1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（</a:t>
            </a:r>
            <a:r>
              <a:rPr lang="en-US" altLang="ja-JP" sz="1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2-6</a:t>
            </a:r>
            <a:r>
              <a:rPr lang="ja-JP" altLang="ja-JP" sz="1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）</a:t>
            </a:r>
            <a:r>
              <a:rPr lang="ja-JP" altLang="en-US" sz="1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事業の先進性及び</a:t>
            </a:r>
            <a:r>
              <a:rPr lang="ja-JP" altLang="en-US" sz="1800">
                <a:latin typeface="メイリオ" panose="020B0604030504040204" pitchFamily="50" charset="-128"/>
                <a:ea typeface="メイリオ" panose="020B0604030504040204" pitchFamily="50" charset="-128"/>
              </a:rPr>
              <a:t>競合優位性</a:t>
            </a:r>
            <a:endParaRPr lang="en-US" altLang="ja-JP" sz="18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n-US" altLang="ja-JP" sz="18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n-US" altLang="ja-JP" sz="18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n-US" altLang="ja-JP" sz="18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n-US" altLang="ja-JP" sz="18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5296101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直線コネクタ 3"/>
          <p:cNvCxnSpPr/>
          <p:nvPr/>
        </p:nvCxnSpPr>
        <p:spPr>
          <a:xfrm>
            <a:off x="611559" y="662541"/>
            <a:ext cx="7920000" cy="0"/>
          </a:xfrm>
          <a:prstGeom prst="line">
            <a:avLst/>
          </a:prstGeom>
          <a:ln w="28575">
            <a:solidFill>
              <a:srgbClr val="1D208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直線コネクタ 4"/>
          <p:cNvCxnSpPr/>
          <p:nvPr/>
        </p:nvCxnSpPr>
        <p:spPr>
          <a:xfrm>
            <a:off x="611559" y="6396404"/>
            <a:ext cx="7920000" cy="0"/>
          </a:xfrm>
          <a:prstGeom prst="line">
            <a:avLst/>
          </a:prstGeom>
          <a:ln w="28575">
            <a:solidFill>
              <a:srgbClr val="1D208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7BE111-4F24-4322-8B16-7EE8CA764D5A}" type="slidenum">
              <a:rPr kumimoji="1" lang="ja-JP" altLang="en-US" smtClean="0"/>
              <a:t>6</a:t>
            </a:fld>
            <a:endParaRPr kumimoji="1" lang="ja-JP" altLang="en-US" dirty="0"/>
          </a:p>
        </p:txBody>
      </p:sp>
      <p:sp>
        <p:nvSpPr>
          <p:cNvPr id="8" name="タイトル 1"/>
          <p:cNvSpPr>
            <a:spLocks noGrp="1"/>
          </p:cNvSpPr>
          <p:nvPr>
            <p:ph type="title"/>
          </p:nvPr>
        </p:nvSpPr>
        <p:spPr>
          <a:xfrm>
            <a:off x="628650" y="219987"/>
            <a:ext cx="6214912" cy="507710"/>
          </a:xfrm>
        </p:spPr>
        <p:txBody>
          <a:bodyPr>
            <a:normAutofit/>
          </a:bodyPr>
          <a:lstStyle/>
          <a:p>
            <a:r>
              <a:rPr kumimoji="1" lang="en-US" altLang="ja-JP" sz="18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2</a:t>
            </a:r>
            <a:r>
              <a:rPr kumimoji="1" lang="ja-JP" altLang="en-US" sz="18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．事業概要</a:t>
            </a:r>
          </a:p>
        </p:txBody>
      </p:sp>
      <p:sp>
        <p:nvSpPr>
          <p:cNvPr id="11" name="コンテンツ プレースホルダー 4"/>
          <p:cNvSpPr>
            <a:spLocks noGrp="1"/>
          </p:cNvSpPr>
          <p:nvPr>
            <p:ph idx="1"/>
          </p:nvPr>
        </p:nvSpPr>
        <p:spPr>
          <a:xfrm>
            <a:off x="628650" y="817418"/>
            <a:ext cx="7886700" cy="35283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ja-JP" altLang="ja-JP" sz="1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（</a:t>
            </a:r>
            <a:r>
              <a:rPr lang="en-US" altLang="ja-JP" sz="1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2-7</a:t>
            </a:r>
            <a:r>
              <a:rPr lang="ja-JP" altLang="ja-JP" sz="1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）</a:t>
            </a:r>
            <a:r>
              <a:rPr lang="en-US" altLang="ja-JP" sz="1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IPO</a:t>
            </a:r>
            <a:r>
              <a:rPr lang="ja-JP" altLang="en-US" sz="1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を含めた</a:t>
            </a:r>
            <a:r>
              <a:rPr lang="en-US" altLang="ja-JP" sz="1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EXIT</a:t>
            </a:r>
            <a:r>
              <a:rPr lang="ja-JP" altLang="en-US" sz="1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に向けた自社の経営課題の内容と対応状況</a:t>
            </a:r>
            <a:endParaRPr lang="en-US" altLang="ja-JP" sz="18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7D9985F7-FFF0-0F0C-7358-BE1DD4F9C201}"/>
              </a:ext>
            </a:extLst>
          </p:cNvPr>
          <p:cNvSpPr>
            <a:spLocks noChangeAspect="1"/>
          </p:cNvSpPr>
          <p:nvPr/>
        </p:nvSpPr>
        <p:spPr>
          <a:xfrm>
            <a:off x="2257813" y="296589"/>
            <a:ext cx="1478293" cy="300797"/>
          </a:xfrm>
          <a:prstGeom prst="rect">
            <a:avLst/>
          </a:prstGeom>
          <a:solidFill>
            <a:srgbClr val="1D2088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40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必要性</a:t>
            </a:r>
          </a:p>
        </p:txBody>
      </p:sp>
    </p:spTree>
    <p:extLst>
      <p:ext uri="{BB962C8B-B14F-4D97-AF65-F5344CB8AC3E}">
        <p14:creationId xmlns:p14="http://schemas.microsoft.com/office/powerpoint/2010/main" val="11437469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直線コネクタ 3"/>
          <p:cNvCxnSpPr/>
          <p:nvPr/>
        </p:nvCxnSpPr>
        <p:spPr>
          <a:xfrm>
            <a:off x="611559" y="662541"/>
            <a:ext cx="7920000" cy="0"/>
          </a:xfrm>
          <a:prstGeom prst="line">
            <a:avLst/>
          </a:prstGeom>
          <a:ln w="28575">
            <a:solidFill>
              <a:srgbClr val="1D208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直線コネクタ 4"/>
          <p:cNvCxnSpPr/>
          <p:nvPr/>
        </p:nvCxnSpPr>
        <p:spPr>
          <a:xfrm>
            <a:off x="611559" y="6396404"/>
            <a:ext cx="7920000" cy="0"/>
          </a:xfrm>
          <a:prstGeom prst="line">
            <a:avLst/>
          </a:prstGeom>
          <a:ln w="28575">
            <a:solidFill>
              <a:srgbClr val="1D208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7BE111-4F24-4322-8B16-7EE8CA764D5A}" type="slidenum">
              <a:rPr kumimoji="1" lang="ja-JP" altLang="en-US" smtClean="0"/>
              <a:t>7</a:t>
            </a:fld>
            <a:endParaRPr kumimoji="1" lang="ja-JP" altLang="en-US" dirty="0"/>
          </a:p>
        </p:txBody>
      </p:sp>
      <p:sp>
        <p:nvSpPr>
          <p:cNvPr id="8" name="タイトル 1"/>
          <p:cNvSpPr>
            <a:spLocks noGrp="1"/>
          </p:cNvSpPr>
          <p:nvPr>
            <p:ph type="title"/>
          </p:nvPr>
        </p:nvSpPr>
        <p:spPr>
          <a:xfrm>
            <a:off x="628650" y="219987"/>
            <a:ext cx="6214912" cy="507710"/>
          </a:xfrm>
        </p:spPr>
        <p:txBody>
          <a:bodyPr>
            <a:normAutofit/>
          </a:bodyPr>
          <a:lstStyle/>
          <a:p>
            <a:r>
              <a:rPr kumimoji="1" lang="en-US" altLang="ja-JP" sz="18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2</a:t>
            </a:r>
            <a:r>
              <a:rPr kumimoji="1" lang="ja-JP" altLang="en-US" sz="18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．事業概要</a:t>
            </a:r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0CC3854E-EA89-F975-369D-EACC2D72FEF8}"/>
              </a:ext>
            </a:extLst>
          </p:cNvPr>
          <p:cNvSpPr>
            <a:spLocks noChangeAspect="1"/>
          </p:cNvSpPr>
          <p:nvPr/>
        </p:nvSpPr>
        <p:spPr>
          <a:xfrm>
            <a:off x="2257813" y="296589"/>
            <a:ext cx="1478293" cy="300797"/>
          </a:xfrm>
          <a:prstGeom prst="rect">
            <a:avLst/>
          </a:prstGeom>
          <a:solidFill>
            <a:srgbClr val="1D2088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40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必要性</a:t>
            </a:r>
          </a:p>
        </p:txBody>
      </p:sp>
      <p:sp>
        <p:nvSpPr>
          <p:cNvPr id="9" name="コンテンツ プレースホルダー 4"/>
          <p:cNvSpPr txBox="1">
            <a:spLocks/>
          </p:cNvSpPr>
          <p:nvPr/>
        </p:nvSpPr>
        <p:spPr>
          <a:xfrm>
            <a:off x="447785" y="837893"/>
            <a:ext cx="9010113" cy="93306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ja-JP" altLang="ja-JP" sz="1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（</a:t>
            </a:r>
            <a:r>
              <a:rPr lang="en-US" altLang="ja-JP" sz="1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2-</a:t>
            </a:r>
            <a:r>
              <a:rPr lang="ja-JP" altLang="en-US" sz="1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８</a:t>
            </a:r>
            <a:r>
              <a:rPr lang="ja-JP" altLang="ja-JP" sz="1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）</a:t>
            </a:r>
            <a:r>
              <a:rPr lang="ja-JP" altLang="en-US" sz="1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経営課題の解決に向けて必要と考える本事業における支援</a:t>
            </a:r>
            <a:endParaRPr lang="en-US" altLang="ja-JP" sz="18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0" indent="0">
              <a:spcBef>
                <a:spcPts val="600"/>
              </a:spcBef>
              <a:buFont typeface="Arial" panose="020B0604020202020204" pitchFamily="34" charset="0"/>
              <a:buNone/>
            </a:pPr>
            <a:r>
              <a:rPr lang="ja-JP" altLang="en-US" sz="1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　　　</a:t>
            </a:r>
            <a:r>
              <a:rPr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（複数ある場合は、優先順位の高いものから３つまで）</a:t>
            </a:r>
            <a:endParaRPr lang="en-US" altLang="ja-JP" sz="1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72443662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直線コネクタ 3"/>
          <p:cNvCxnSpPr/>
          <p:nvPr/>
        </p:nvCxnSpPr>
        <p:spPr>
          <a:xfrm>
            <a:off x="611559" y="662541"/>
            <a:ext cx="7920000" cy="0"/>
          </a:xfrm>
          <a:prstGeom prst="line">
            <a:avLst/>
          </a:prstGeom>
          <a:ln w="28575">
            <a:solidFill>
              <a:srgbClr val="1D208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直線コネクタ 4"/>
          <p:cNvCxnSpPr/>
          <p:nvPr/>
        </p:nvCxnSpPr>
        <p:spPr>
          <a:xfrm>
            <a:off x="611559" y="6396404"/>
            <a:ext cx="7920000" cy="0"/>
          </a:xfrm>
          <a:prstGeom prst="line">
            <a:avLst/>
          </a:prstGeom>
          <a:ln w="28575">
            <a:solidFill>
              <a:srgbClr val="1D208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7BE111-4F24-4322-8B16-7EE8CA764D5A}" type="slidenum">
              <a:rPr kumimoji="1" lang="ja-JP" altLang="en-US" smtClean="0"/>
              <a:t>8</a:t>
            </a:fld>
            <a:endParaRPr kumimoji="1" lang="ja-JP" altLang="en-US" dirty="0"/>
          </a:p>
        </p:txBody>
      </p:sp>
      <p:sp>
        <p:nvSpPr>
          <p:cNvPr id="8" name="タイトル 1"/>
          <p:cNvSpPr>
            <a:spLocks noGrp="1"/>
          </p:cNvSpPr>
          <p:nvPr>
            <p:ph type="title"/>
          </p:nvPr>
        </p:nvSpPr>
        <p:spPr>
          <a:xfrm>
            <a:off x="628650" y="219987"/>
            <a:ext cx="6214912" cy="507710"/>
          </a:xfrm>
        </p:spPr>
        <p:txBody>
          <a:bodyPr>
            <a:normAutofit/>
          </a:bodyPr>
          <a:lstStyle/>
          <a:p>
            <a:r>
              <a:rPr kumimoji="1" lang="en-US" altLang="ja-JP" sz="18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2</a:t>
            </a:r>
            <a:r>
              <a:rPr kumimoji="1" lang="ja-JP" altLang="en-US" sz="18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．事業概要</a:t>
            </a:r>
          </a:p>
        </p:txBody>
      </p:sp>
      <p:sp>
        <p:nvSpPr>
          <p:cNvPr id="11" name="コンテンツ プレースホルダー 4"/>
          <p:cNvSpPr>
            <a:spLocks noGrp="1"/>
          </p:cNvSpPr>
          <p:nvPr>
            <p:ph idx="1"/>
          </p:nvPr>
        </p:nvSpPr>
        <p:spPr>
          <a:xfrm>
            <a:off x="628650" y="817418"/>
            <a:ext cx="7886700" cy="76572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ja-JP" altLang="ja-JP" sz="1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（</a:t>
            </a:r>
            <a:r>
              <a:rPr lang="en-US" altLang="ja-JP" sz="1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2-</a:t>
            </a:r>
            <a:r>
              <a:rPr lang="ja-JP" altLang="en-US" sz="1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９</a:t>
            </a:r>
            <a:r>
              <a:rPr lang="ja-JP" altLang="ja-JP" sz="1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）</a:t>
            </a:r>
            <a:r>
              <a:rPr lang="en-US" altLang="ja-JP" sz="1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IPO</a:t>
            </a:r>
            <a:r>
              <a:rPr lang="ja-JP" altLang="en-US" sz="1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を含めた</a:t>
            </a:r>
            <a:r>
              <a:rPr lang="en-US" altLang="ja-JP" sz="1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EXIT</a:t>
            </a:r>
            <a:r>
              <a:rPr lang="ja-JP" altLang="en-US" sz="1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に向けた社内の組織体制及び</a:t>
            </a:r>
            <a:endParaRPr lang="en-US" altLang="ja-JP" sz="18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0" indent="0">
              <a:buNone/>
            </a:pPr>
            <a:r>
              <a:rPr lang="ja-JP" altLang="en-US" sz="1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　　　本事業への対応部署・人員体制</a:t>
            </a:r>
            <a:endParaRPr lang="en-US" altLang="ja-JP" sz="18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156E860F-89C2-A5F4-ADB8-F248869409D3}"/>
              </a:ext>
            </a:extLst>
          </p:cNvPr>
          <p:cNvSpPr>
            <a:spLocks noChangeAspect="1"/>
          </p:cNvSpPr>
          <p:nvPr/>
        </p:nvSpPr>
        <p:spPr>
          <a:xfrm>
            <a:off x="2257813" y="296589"/>
            <a:ext cx="1478293" cy="300797"/>
          </a:xfrm>
          <a:prstGeom prst="rect">
            <a:avLst/>
          </a:prstGeom>
          <a:solidFill>
            <a:srgbClr val="1D2088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40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推進体制</a:t>
            </a:r>
          </a:p>
        </p:txBody>
      </p:sp>
    </p:spTree>
    <p:extLst>
      <p:ext uri="{BB962C8B-B14F-4D97-AF65-F5344CB8AC3E}">
        <p14:creationId xmlns:p14="http://schemas.microsoft.com/office/powerpoint/2010/main" val="1779876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7833</TotalTime>
  <Words>395</Words>
  <Application>Microsoft Office PowerPoint</Application>
  <PresentationFormat>画面に合わせる (4:3)</PresentationFormat>
  <Paragraphs>74</Paragraphs>
  <Slides>11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11</vt:i4>
      </vt:variant>
    </vt:vector>
  </HeadingPairs>
  <TitlesOfParts>
    <vt:vector size="18" baseType="lpstr">
      <vt:lpstr>Meiryo UI</vt:lpstr>
      <vt:lpstr>メイリオ</vt:lpstr>
      <vt:lpstr>游ゴシック</vt:lpstr>
      <vt:lpstr>Arial</vt:lpstr>
      <vt:lpstr>Calibri</vt:lpstr>
      <vt:lpstr>Calibri Light</vt:lpstr>
      <vt:lpstr>Office テーマ</vt:lpstr>
      <vt:lpstr>【事業者名】　</vt:lpstr>
      <vt:lpstr>１．事業者概要</vt:lpstr>
      <vt:lpstr>2．事業概要</vt:lpstr>
      <vt:lpstr>2．事業概要</vt:lpstr>
      <vt:lpstr>2．事業概要</vt:lpstr>
      <vt:lpstr>2．事業概要</vt:lpstr>
      <vt:lpstr>2．事業概要</vt:lpstr>
      <vt:lpstr>2．事業概要</vt:lpstr>
      <vt:lpstr>2．事業概要</vt:lpstr>
      <vt:lpstr>2．事業概要</vt:lpstr>
      <vt:lpstr>2．事業概要</vt:lpstr>
    </vt:vector>
  </TitlesOfParts>
  <Company>福岡市役所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【事業者名】　株式会社●●●●</dc:title>
  <dc:creator>FINE_User</dc:creator>
  <cp:lastModifiedBy>持丸　紗輝</cp:lastModifiedBy>
  <cp:revision>104</cp:revision>
  <cp:lastPrinted>2025-05-27T08:07:33Z</cp:lastPrinted>
  <dcterms:created xsi:type="dcterms:W3CDTF">2021-06-09T00:22:18Z</dcterms:created>
  <dcterms:modified xsi:type="dcterms:W3CDTF">2025-05-27T08:16:57Z</dcterms:modified>
</cp:coreProperties>
</file>