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78" r:id="rId3"/>
    <p:sldId id="279" r:id="rId4"/>
    <p:sldId id="280" r:id="rId5"/>
    <p:sldId id="281" r:id="rId6"/>
    <p:sldId id="282" r:id="rId7"/>
    <p:sldId id="261" r:id="rId8"/>
    <p:sldId id="286" r:id="rId9"/>
    <p:sldId id="258" r:id="rId10"/>
    <p:sldId id="283" r:id="rId11"/>
    <p:sldId id="284" r:id="rId12"/>
    <p:sldId id="277" r:id="rId13"/>
    <p:sldId id="274" r:id="rId14"/>
    <p:sldId id="266" r:id="rId15"/>
    <p:sldId id="267" r:id="rId16"/>
    <p:sldId id="263" r:id="rId17"/>
    <p:sldId id="285" r:id="rId18"/>
    <p:sldId id="270" r:id="rId19"/>
    <p:sldId id="269" r:id="rId20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222" y="11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C917D-D306-4B70-A957-41C91B2EED20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0CD6E-DAFF-475D-A8FD-4B9F0A07B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796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66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30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53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6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1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9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68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55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08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48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4B284-BDCC-4865-9B58-9DEEC07A18B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07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940943"/>
            <a:ext cx="9144000" cy="1569020"/>
          </a:xfrm>
        </p:spPr>
        <p:txBody>
          <a:bodyPr>
            <a:normAutofit/>
          </a:bodyPr>
          <a:lstStyle/>
          <a:p>
            <a:r>
              <a:rPr kumimoji="1" lang="ja-JP" altLang="en-US" sz="4400" dirty="0" smtClean="0"/>
              <a:t>福岡市研究開発型スタートアップ</a:t>
            </a:r>
            <a:r>
              <a:rPr kumimoji="1" lang="en-US" altLang="ja-JP" sz="4400" dirty="0" smtClean="0"/>
              <a:t/>
            </a:r>
            <a:br>
              <a:rPr kumimoji="1" lang="en-US" altLang="ja-JP" sz="4400" dirty="0" smtClean="0"/>
            </a:br>
            <a:r>
              <a:rPr kumimoji="1" lang="ja-JP" altLang="en-US" sz="4400" dirty="0" smtClean="0"/>
              <a:t>成長支援事業</a:t>
            </a:r>
            <a:r>
              <a:rPr lang="ja-JP" altLang="en-US" sz="4400" dirty="0" smtClean="0"/>
              <a:t>（</a:t>
            </a:r>
            <a:r>
              <a:rPr lang="en-US" altLang="ja-JP" sz="4400" dirty="0"/>
              <a:t>B</a:t>
            </a:r>
            <a:r>
              <a:rPr lang="ja-JP" altLang="en-US" sz="4400" dirty="0" smtClean="0"/>
              <a:t>コース）</a:t>
            </a:r>
            <a:endParaRPr kumimoji="1" lang="ja-JP" altLang="en-US" sz="4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0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/>
          <a:lstStyle/>
          <a:p>
            <a:r>
              <a:rPr kumimoji="1" lang="ja-JP" altLang="en-US" dirty="0" smtClean="0"/>
              <a:t>会社名：○○○</a:t>
            </a:r>
            <a:endParaRPr kumimoji="1" lang="ja-JP" altLang="en-US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6671377" y="4977431"/>
            <a:ext cx="5396249" cy="180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 anchorCtr="1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</a:pPr>
            <a:r>
              <a:rPr lang="en-US" altLang="ja-JP" sz="1800" dirty="0" smtClean="0"/>
              <a:t>【</a:t>
            </a:r>
            <a:r>
              <a:rPr lang="ja-JP" altLang="en-US" sz="1800" dirty="0" smtClean="0"/>
              <a:t>記載上の注意</a:t>
            </a:r>
            <a:r>
              <a:rPr lang="en-US" altLang="ja-JP" sz="1800" dirty="0"/>
              <a:t>】※</a:t>
            </a:r>
            <a:r>
              <a:rPr lang="ja-JP" altLang="en-US" sz="1800" dirty="0"/>
              <a:t>本注意書きは削除可。</a:t>
            </a:r>
          </a:p>
          <a:p>
            <a:pPr algn="l">
              <a:lnSpc>
                <a:spcPts val="2000"/>
              </a:lnSpc>
            </a:pPr>
            <a:r>
              <a:rPr lang="ja-JP" altLang="en-US" sz="1800" dirty="0" smtClean="0"/>
              <a:t>本事業計画書をもとに、一次審査（書類審査）、二次審査（プレゼンテーション審査）を行います。</a:t>
            </a:r>
            <a:endParaRPr lang="en-US" altLang="ja-JP" sz="1800" dirty="0" smtClean="0"/>
          </a:p>
          <a:p>
            <a:pPr algn="l">
              <a:lnSpc>
                <a:spcPts val="2000"/>
              </a:lnSpc>
            </a:pPr>
            <a:r>
              <a:rPr lang="ja-JP" altLang="en-US" sz="1800" dirty="0" smtClean="0"/>
              <a:t>様式は適宜、ページ数（最大</a:t>
            </a:r>
            <a:r>
              <a:rPr lang="en-US" altLang="ja-JP" sz="1800" dirty="0" smtClean="0"/>
              <a:t>2</a:t>
            </a:r>
            <a:r>
              <a:rPr lang="en-US" altLang="ja-JP" sz="1800" dirty="0"/>
              <a:t>5</a:t>
            </a:r>
            <a:r>
              <a:rPr lang="ja-JP" altLang="en-US" sz="1800" dirty="0" smtClean="0"/>
              <a:t>ページ程度）、レイアウト等を変更して構いませ</a:t>
            </a:r>
            <a:r>
              <a:rPr lang="ja-JP" altLang="en-US" sz="1800" dirty="0"/>
              <a:t>ん</a:t>
            </a:r>
            <a:r>
              <a:rPr lang="ja-JP" altLang="en-US" sz="1800" dirty="0" smtClean="0"/>
              <a:t>。</a:t>
            </a:r>
            <a:endParaRPr lang="en-US" altLang="ja-JP" sz="18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73660" y="248950"/>
            <a:ext cx="4993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 smtClean="0"/>
              <a:t>別紙２　事業計画書（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コース申請用）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05729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</a:t>
            </a:r>
            <a:r>
              <a:rPr lang="ja-JP" altLang="en-US" dirty="0"/>
              <a:t>１</a:t>
            </a:r>
            <a:r>
              <a:rPr lang="ja-JP" altLang="en-US" dirty="0" smtClean="0"/>
              <a:t>）類似事業や従来事業の現状</a:t>
            </a:r>
            <a:endParaRPr lang="en-US" altLang="ja-JP" dirty="0" smtClean="0"/>
          </a:p>
          <a:p>
            <a:r>
              <a:rPr lang="ja-JP" altLang="en-US" i="1" dirty="0"/>
              <a:t>　</a:t>
            </a:r>
            <a:r>
              <a:rPr lang="en-US" altLang="ja-JP" i="1" dirty="0" smtClean="0"/>
              <a:t>※</a:t>
            </a:r>
            <a:r>
              <a:rPr lang="ja-JP" altLang="en-US" i="1" dirty="0" smtClean="0"/>
              <a:t>類似事業や従来事業の現状について、抱えている課題や問題点を踏まえ記載してください。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3578801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（２）</a:t>
            </a:r>
            <a:r>
              <a:rPr lang="ja-JP" altLang="en-US" i="1" dirty="0" smtClean="0"/>
              <a:t>新規性（</a:t>
            </a:r>
            <a:r>
              <a:rPr lang="ja-JP" altLang="ja-JP" i="1" dirty="0" smtClean="0"/>
              <a:t>従来</a:t>
            </a:r>
            <a:r>
              <a:rPr lang="ja-JP" altLang="ja-JP" i="1" dirty="0"/>
              <a:t>のものにない新しい</a:t>
            </a:r>
            <a:r>
              <a:rPr lang="ja-JP" altLang="ja-JP" i="1" dirty="0" smtClean="0"/>
              <a:t>要素</a:t>
            </a:r>
            <a:r>
              <a:rPr lang="ja-JP" altLang="en-US" i="1" dirty="0" smtClean="0"/>
              <a:t>、</a:t>
            </a:r>
            <a:r>
              <a:rPr lang="ja-JP" altLang="ja-JP" i="1" dirty="0" smtClean="0"/>
              <a:t>特徴</a:t>
            </a:r>
            <a:r>
              <a:rPr lang="ja-JP" altLang="en-US" i="1" dirty="0" smtClean="0"/>
              <a:t>など）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kumimoji="1" lang="en-US" altLang="ja-JP" i="1" dirty="0" smtClean="0"/>
              <a:t>※</a:t>
            </a:r>
            <a:r>
              <a:rPr kumimoji="1" lang="ja-JP" altLang="en-US" i="1" dirty="0" smtClean="0"/>
              <a:t>特に従来事業が抱える課題の解決に資する要素については，詳しく記載してください。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3310078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（３）</a:t>
            </a:r>
            <a:r>
              <a:rPr lang="ja-JP" altLang="en-US" i="1" dirty="0" smtClean="0"/>
              <a:t>優秀性（従来</a:t>
            </a:r>
            <a:r>
              <a:rPr lang="ja-JP" altLang="en-US" i="1" dirty="0"/>
              <a:t>のものと比較して優れている性能、機能、コスト面</a:t>
            </a:r>
            <a:r>
              <a:rPr lang="ja-JP" altLang="en-US" i="1" dirty="0" smtClean="0"/>
              <a:t>など）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kumimoji="1" lang="en-US" altLang="ja-JP" i="1" dirty="0" smtClean="0"/>
              <a:t>※</a:t>
            </a:r>
            <a:r>
              <a:rPr kumimoji="1" lang="ja-JP" altLang="en-US" i="1" dirty="0" smtClean="0"/>
              <a:t>特に従来事業が抱える課題の解決に資する要素については，詳しく記載してください。</a:t>
            </a:r>
            <a:endParaRPr kumimoji="1" lang="ja-JP" altLang="en-US" i="1" dirty="0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2373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（４）</a:t>
            </a:r>
            <a:r>
              <a:rPr lang="ja-JP" altLang="en-US" i="1" dirty="0" smtClean="0"/>
              <a:t>市場性</a:t>
            </a:r>
            <a:r>
              <a:rPr lang="ja-JP" altLang="en-US" i="1" dirty="0"/>
              <a:t>（ターゲット顧客、市場規模、市場獲得の方策、価格帯、販売経路、販売見込みなど</a:t>
            </a:r>
            <a:r>
              <a:rPr lang="ja-JP" altLang="en-US" i="1" dirty="0" smtClean="0"/>
              <a:t>）</a:t>
            </a:r>
            <a:endParaRPr lang="en-US" altLang="ja-JP" i="1" dirty="0" smtClean="0"/>
          </a:p>
          <a:p>
            <a:r>
              <a:rPr kumimoji="1" lang="ja-JP" altLang="en-US" i="1" dirty="0"/>
              <a:t>　</a:t>
            </a:r>
            <a:r>
              <a:rPr kumimoji="1" lang="en-US" altLang="ja-JP" i="1" dirty="0" smtClean="0"/>
              <a:t>※</a:t>
            </a:r>
            <a:r>
              <a:rPr kumimoji="1" lang="ja-JP" altLang="en-US" i="1" dirty="0" smtClean="0"/>
              <a:t>特に従来事業が抱える課題の解決に資する要素については、詳しく記載してください。</a:t>
            </a:r>
            <a:endParaRPr kumimoji="1" lang="ja-JP" altLang="en-US" i="1" dirty="0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0305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（５）</a:t>
            </a:r>
            <a:r>
              <a:rPr lang="ja-JP" altLang="ja-JP" dirty="0"/>
              <a:t>予想される競合相手とその対策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6064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（６）事業上の課題について</a:t>
            </a: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38200" y="1875354"/>
            <a:ext cx="7185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/>
              <a:t>※</a:t>
            </a:r>
            <a:r>
              <a:rPr lang="ja-JP" altLang="ja-JP" i="1" dirty="0"/>
              <a:t>事業上の課題とその解決策について</a:t>
            </a:r>
            <a:r>
              <a:rPr lang="ja-JP" altLang="ja-JP" i="1" dirty="0" smtClean="0"/>
              <a:t>記載</a:t>
            </a:r>
            <a:r>
              <a:rPr lang="ja-JP" altLang="en-US" i="1" dirty="0" smtClean="0"/>
              <a:t>して</a:t>
            </a:r>
            <a:r>
              <a:rPr lang="ja-JP" altLang="ja-JP" i="1" dirty="0" smtClean="0"/>
              <a:t>ください。</a:t>
            </a:r>
            <a:endParaRPr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2396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</a:t>
            </a:r>
            <a:r>
              <a:rPr lang="ja-JP" altLang="en-US" dirty="0" smtClean="0"/>
              <a:t>．今後の事業計画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38199" y="1388489"/>
            <a:ext cx="10804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/>
              <a:t>今後の</a:t>
            </a:r>
            <a:r>
              <a:rPr lang="ja-JP" altLang="en-US" i="1" dirty="0" smtClean="0"/>
              <a:t>事業計画（</a:t>
            </a:r>
            <a:r>
              <a:rPr lang="ja-JP" altLang="en-US" i="1" dirty="0"/>
              <a:t>成長</a:t>
            </a:r>
            <a:r>
              <a:rPr lang="ja-JP" altLang="en-US" i="1" dirty="0" smtClean="0"/>
              <a:t>戦略、開発計画、事業化計画、収益化計画等）を記載してください。</a:t>
            </a:r>
            <a:endParaRPr lang="en-US" altLang="ja-JP" i="1" dirty="0" smtClean="0"/>
          </a:p>
          <a:p>
            <a:r>
              <a:rPr lang="en-US" altLang="ja-JP" i="1" dirty="0" smtClean="0"/>
              <a:t>※</a:t>
            </a:r>
            <a:r>
              <a:rPr lang="ja-JP" altLang="ja-JP" i="1" dirty="0"/>
              <a:t>事業を</a:t>
            </a:r>
            <a:r>
              <a:rPr lang="ja-JP" altLang="ja-JP" i="1" dirty="0" smtClean="0"/>
              <a:t>進めて</a:t>
            </a:r>
            <a:r>
              <a:rPr lang="ja-JP" altLang="ja-JP" i="1" dirty="0"/>
              <a:t>いく上で必要になる事業パートナー（原材料調達先、外部委託先、社外専門家等</a:t>
            </a:r>
            <a:r>
              <a:rPr lang="ja-JP" altLang="ja-JP" i="1" dirty="0" smtClean="0"/>
              <a:t>）</a:t>
            </a:r>
            <a:r>
              <a:rPr lang="ja-JP" altLang="en-US" i="1" dirty="0" smtClean="0"/>
              <a:t>　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lang="ja-JP" altLang="ja-JP" i="1" dirty="0" smtClean="0"/>
              <a:t>が</a:t>
            </a:r>
            <a:r>
              <a:rPr lang="ja-JP" altLang="ja-JP" i="1" dirty="0"/>
              <a:t>ある場合は、その連携状況も具体的にご記入ください。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235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（１）資金調達計画</a:t>
            </a:r>
            <a:endParaRPr lang="en-US" altLang="ja-JP" dirty="0" smtClean="0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４</a:t>
            </a:r>
            <a:r>
              <a:rPr lang="ja-JP" altLang="en-US" dirty="0" smtClean="0"/>
              <a:t>．今後の事業計画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38200" y="1875354"/>
            <a:ext cx="7185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/>
              <a:t>今後</a:t>
            </a:r>
            <a:r>
              <a:rPr lang="ja-JP" altLang="en-US" i="1" dirty="0" smtClean="0"/>
              <a:t>の資金調達計画</a:t>
            </a:r>
            <a:r>
              <a:rPr lang="ja-JP" altLang="ja-JP" i="1" dirty="0" smtClean="0"/>
              <a:t>について</a:t>
            </a:r>
            <a:r>
              <a:rPr lang="ja-JP" altLang="ja-JP" i="1" dirty="0"/>
              <a:t>記載ください</a:t>
            </a:r>
            <a:r>
              <a:rPr lang="ja-JP" altLang="ja-JP" i="1" dirty="0" smtClean="0"/>
              <a:t>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4211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８</a:t>
            </a:r>
            <a:r>
              <a:rPr lang="ja-JP" altLang="en-US" dirty="0" smtClean="0"/>
              <a:t>．補助対象経費収支予算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38199" y="1506022"/>
            <a:ext cx="111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　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258590"/>
              </p:ext>
            </p:extLst>
          </p:nvPr>
        </p:nvGraphicFramePr>
        <p:xfrm>
          <a:off x="944808" y="1423787"/>
          <a:ext cx="10826482" cy="4983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9772">
                  <a:extLst>
                    <a:ext uri="{9D8B030D-6E8A-4147-A177-3AD203B41FA5}">
                      <a16:colId xmlns:a16="http://schemas.microsoft.com/office/drawing/2014/main" val="2177879227"/>
                    </a:ext>
                  </a:extLst>
                </a:gridCol>
                <a:gridCol w="2756079">
                  <a:extLst>
                    <a:ext uri="{9D8B030D-6E8A-4147-A177-3AD203B41FA5}">
                      <a16:colId xmlns:a16="http://schemas.microsoft.com/office/drawing/2014/main" val="3632474569"/>
                    </a:ext>
                  </a:extLst>
                </a:gridCol>
                <a:gridCol w="3760631">
                  <a:extLst>
                    <a:ext uri="{9D8B030D-6E8A-4147-A177-3AD203B41FA5}">
                      <a16:colId xmlns:a16="http://schemas.microsoft.com/office/drawing/2014/main" val="245639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内容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金額（円）（税抜き）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382409"/>
                  </a:ext>
                </a:extLst>
              </a:tr>
              <a:tr h="1897479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（支出の部）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dirty="0" smtClean="0">
                          <a:solidFill>
                            <a:schemeClr val="tx1"/>
                          </a:solidFill>
                          <a:latin typeface="+mn-lt"/>
                        </a:rPr>
                        <a:t>（用途、積算根拠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+mn-lt"/>
                        </a:rPr>
                        <a:t>など</a:t>
                      </a:r>
                      <a:r>
                        <a:rPr kumimoji="1" lang="zh-TW" altLang="en-US" dirty="0" smtClean="0">
                          <a:solidFill>
                            <a:schemeClr val="tx1"/>
                          </a:solidFill>
                          <a:latin typeface="+mn-lt"/>
                        </a:rPr>
                        <a:t>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002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支出合計（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A)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713738"/>
                  </a:ext>
                </a:extLst>
              </a:tr>
              <a:tr h="1973115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（収入の部）</a:t>
                      </a:r>
                      <a:r>
                        <a:rPr kumimoji="1" lang="ja-JP" altLang="en-US" i="1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endParaRPr kumimoji="1" lang="en-US" altLang="ja-JP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（調達先などなど）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527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収入合計（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B)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＝支出合計（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A)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202349"/>
                  </a:ext>
                </a:extLst>
              </a:tr>
            </a:tbl>
          </a:graphicData>
        </a:graphic>
      </p:graphicFrame>
      <p:sp>
        <p:nvSpPr>
          <p:cNvPr id="4" name="角丸四角形吹き出し 3"/>
          <p:cNvSpPr/>
          <p:nvPr/>
        </p:nvSpPr>
        <p:spPr>
          <a:xfrm>
            <a:off x="1122042" y="2268230"/>
            <a:ext cx="10231758" cy="1113325"/>
          </a:xfrm>
          <a:prstGeom prst="wedgeRoundRectCallout">
            <a:avLst>
              <a:gd name="adj1" fmla="val -35525"/>
              <a:gd name="adj2" fmla="val -70239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dirty="0" smtClean="0">
                <a:solidFill>
                  <a:schemeClr val="tx1"/>
                </a:solidFill>
              </a:rPr>
              <a:t>記載上の注意</a:t>
            </a:r>
            <a:r>
              <a:rPr kumimoji="1" lang="en-US" altLang="ja-JP" dirty="0" smtClean="0">
                <a:solidFill>
                  <a:schemeClr val="tx1"/>
                </a:solidFill>
              </a:rPr>
              <a:t>】※</a:t>
            </a:r>
            <a:r>
              <a:rPr kumimoji="1" lang="ja-JP" altLang="en-US" dirty="0" smtClean="0">
                <a:solidFill>
                  <a:schemeClr val="tx1"/>
                </a:solidFill>
              </a:rPr>
              <a:t>本注意書き削除可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補助対象期間は、</a:t>
            </a:r>
            <a:r>
              <a:rPr lang="ja-JP" altLang="en-US" dirty="0">
                <a:solidFill>
                  <a:schemeClr val="tx1"/>
                </a:solidFill>
              </a:rPr>
              <a:t>交付決定日</a:t>
            </a:r>
            <a:r>
              <a:rPr lang="ja-JP" altLang="en-US" dirty="0" smtClean="0">
                <a:solidFill>
                  <a:schemeClr val="tx1"/>
                </a:solidFill>
              </a:rPr>
              <a:t>から今年度末までです。</a:t>
            </a:r>
            <a:r>
              <a:rPr lang="ja-JP" altLang="en-US" b="1" u="sng" dirty="0" smtClean="0">
                <a:solidFill>
                  <a:schemeClr val="tx1"/>
                </a:solidFill>
              </a:rPr>
              <a:t>補助対象期間中に支出予定</a:t>
            </a:r>
            <a:r>
              <a:rPr lang="ja-JP" altLang="en-US" dirty="0" smtClean="0">
                <a:solidFill>
                  <a:schemeClr val="tx1"/>
                </a:solidFill>
              </a:rPr>
              <a:t>の補助対象経費の内訳を記入ください。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角丸四角形吹き出し 6"/>
          <p:cNvSpPr/>
          <p:nvPr/>
        </p:nvSpPr>
        <p:spPr>
          <a:xfrm>
            <a:off x="1226430" y="4761495"/>
            <a:ext cx="7891814" cy="1368848"/>
          </a:xfrm>
          <a:prstGeom prst="wedgeRoundRectCallout">
            <a:avLst>
              <a:gd name="adj1" fmla="val -35930"/>
              <a:gd name="adj2" fmla="val -70468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dirty="0" smtClean="0">
                <a:solidFill>
                  <a:schemeClr val="tx1"/>
                </a:solidFill>
              </a:rPr>
              <a:t>記載上の注意</a:t>
            </a:r>
            <a:r>
              <a:rPr kumimoji="1" lang="en-US" altLang="ja-JP" dirty="0" smtClean="0">
                <a:solidFill>
                  <a:schemeClr val="tx1"/>
                </a:solidFill>
              </a:rPr>
              <a:t>】※</a:t>
            </a:r>
            <a:r>
              <a:rPr kumimoji="1" lang="ja-JP" altLang="en-US" dirty="0" smtClean="0">
                <a:solidFill>
                  <a:schemeClr val="tx1"/>
                </a:solidFill>
              </a:rPr>
              <a:t>本注意書き削除可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上記支出額について、どのように資金調達するのかご記入ください</a:t>
            </a:r>
            <a:r>
              <a:rPr lang="ja-JP" altLang="en-US" dirty="0" smtClean="0">
                <a:solidFill>
                  <a:schemeClr val="tx1"/>
                </a:solidFill>
              </a:rPr>
              <a:t>。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ja-JP" dirty="0">
                <a:solidFill>
                  <a:schemeClr val="tx1"/>
                </a:solidFill>
              </a:rPr>
              <a:t>補助金の交付は、実際の支出を確認した後となりますので、事前に別途、資金を調達する必要があります</a:t>
            </a:r>
            <a:r>
              <a:rPr lang="ja-JP" altLang="ja-JP" dirty="0" smtClean="0">
                <a:solidFill>
                  <a:schemeClr val="tx1"/>
                </a:solidFill>
              </a:rPr>
              <a:t>。</a:t>
            </a:r>
            <a:r>
              <a:rPr lang="ja-JP" altLang="en-US" dirty="0">
                <a:solidFill>
                  <a:schemeClr val="tx1"/>
                </a:solidFill>
              </a:rPr>
              <a:t>　　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384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9.</a:t>
            </a:r>
            <a:r>
              <a:rPr lang="ja-JP" altLang="en-US" dirty="0" smtClean="0"/>
              <a:t>　その他（任意）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/>
              <a:t>ここまでに記載したこと以外で、特にアピールしたいことがあればご記入ください。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3008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 smtClean="0"/>
              <a:t>１．企業概要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307610"/>
              </p:ext>
            </p:extLst>
          </p:nvPr>
        </p:nvGraphicFramePr>
        <p:xfrm>
          <a:off x="958850" y="1690689"/>
          <a:ext cx="10293350" cy="50516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8956">
                  <a:extLst>
                    <a:ext uri="{9D8B030D-6E8A-4147-A177-3AD203B41FA5}">
                      <a16:colId xmlns:a16="http://schemas.microsoft.com/office/drawing/2014/main" val="1015840581"/>
                    </a:ext>
                  </a:extLst>
                </a:gridCol>
                <a:gridCol w="7104394">
                  <a:extLst>
                    <a:ext uri="{9D8B030D-6E8A-4147-A177-3AD203B41FA5}">
                      <a16:colId xmlns:a16="http://schemas.microsoft.com/office/drawing/2014/main" val="2055512342"/>
                    </a:ext>
                  </a:extLst>
                </a:gridCol>
              </a:tblGrid>
              <a:tr h="32248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企業名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01567"/>
                  </a:ext>
                </a:extLst>
              </a:tr>
              <a:tr h="32248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代表者役職・氏名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427136"/>
                  </a:ext>
                </a:extLst>
              </a:tr>
              <a:tr h="32248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所在地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956169"/>
                  </a:ext>
                </a:extLst>
              </a:tr>
              <a:tr h="324317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設立年月日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00780081"/>
                  </a:ext>
                </a:extLst>
              </a:tr>
              <a:tr h="324317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株価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　　　　　　　　円</a:t>
                      </a:r>
                      <a:r>
                        <a:rPr kumimoji="1" lang="en-US" altLang="ja-JP" sz="1600" dirty="0" smtClean="0"/>
                        <a:t>/</a:t>
                      </a:r>
                      <a:r>
                        <a:rPr kumimoji="1" lang="ja-JP" altLang="en-US" sz="1600" dirty="0" smtClean="0"/>
                        <a:t>株（最終資金調達日：○年○月○日）</a:t>
                      </a:r>
                      <a:endParaRPr kumimoji="1" lang="en-US" altLang="ja-JP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2630279"/>
                  </a:ext>
                </a:extLst>
              </a:tr>
              <a:tr h="324317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時価総額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　　　　　　　　円</a:t>
                      </a:r>
                      <a:endParaRPr kumimoji="1" lang="en-US" altLang="ja-JP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3303035"/>
                  </a:ext>
                </a:extLst>
              </a:tr>
              <a:tr h="324317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総調達額（株式調達のみ）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　　　　　　　　円</a:t>
                      </a:r>
                      <a:endParaRPr kumimoji="1" lang="en-US" altLang="ja-JP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2761237"/>
                  </a:ext>
                </a:extLst>
              </a:tr>
              <a:tr h="324317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従業員数（役員を除く）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　　　　　　　　名（うち福岡市内勤務○名）</a:t>
                      </a:r>
                      <a:endParaRPr kumimoji="1" lang="en-US" altLang="ja-JP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3505737"/>
                  </a:ext>
                </a:extLst>
              </a:tr>
              <a:tr h="1285312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業種（複数選択可）</a:t>
                      </a:r>
                      <a:endParaRPr kumimoji="1" lang="en-US" altLang="ja-JP" sz="1600" dirty="0" smtClean="0"/>
                    </a:p>
                    <a:p>
                      <a:endParaRPr kumimoji="1" lang="en-US" altLang="ja-JP" sz="1100" dirty="0" smtClean="0"/>
                    </a:p>
                    <a:p>
                      <a:r>
                        <a:rPr kumimoji="1" lang="en-US" altLang="ja-JP" sz="1100" dirty="0" smtClean="0"/>
                        <a:t>※</a:t>
                      </a:r>
                      <a:r>
                        <a:rPr kumimoji="1" lang="ja-JP" altLang="en-US" sz="1100" dirty="0" smtClean="0"/>
                        <a:t>該当か所を■に変更してください。</a:t>
                      </a:r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□情報通信サービス業　　　　　□農林、水産、鉱業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□フィンテック　　　　　　　　□医療、福祉業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□グリーンテック　　　　　　　□卸売、小売業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□電子部品、回路製造業　　　　□教育、学習支援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□学術研究、専門技術　　　　　</a:t>
                      </a:r>
                      <a:endParaRPr kumimoji="1" lang="en-US" altLang="ja-JP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　□その他（　　　　　　　　　　　　　　）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704947"/>
                  </a:ext>
                </a:extLst>
              </a:tr>
              <a:tr h="997834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連絡先担当者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・所属、役職名、氏名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・電話番号 ／ </a:t>
                      </a:r>
                      <a:r>
                        <a:rPr kumimoji="1" lang="en-US" altLang="ja-JP" sz="1600" dirty="0" smtClean="0"/>
                        <a:t>E-mail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 smtClean="0"/>
                    </a:p>
                    <a:p>
                      <a:endParaRPr kumimoji="1" lang="en-US" altLang="ja-JP" sz="1600" dirty="0" smtClean="0"/>
                    </a:p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329458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838200" y="1322586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（１）会社概要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08316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１．企業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64842" y="1737837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ja-JP" i="1" dirty="0"/>
              <a:t>貴社の株主を持ち株数の多い順から記載してください。なお、株主</a:t>
            </a:r>
            <a:r>
              <a:rPr lang="ja-JP" altLang="ja-JP" i="1" dirty="0" smtClean="0"/>
              <a:t>が</a:t>
            </a:r>
            <a:r>
              <a:rPr lang="ja-JP" altLang="en-US" i="1" dirty="0"/>
              <a:t>９</a:t>
            </a:r>
            <a:r>
              <a:rPr lang="ja-JP" altLang="ja-JP" i="1" dirty="0" smtClean="0"/>
              <a:t>名</a:t>
            </a:r>
            <a:r>
              <a:rPr lang="ja-JP" altLang="ja-JP" i="1" dirty="0"/>
              <a:t>以上いる場合は、</a:t>
            </a:r>
            <a:r>
              <a:rPr lang="ja-JP" altLang="ja-JP" i="1" dirty="0" smtClean="0"/>
              <a:t>上位</a:t>
            </a:r>
            <a:r>
              <a:rPr lang="ja-JP" altLang="en-US" i="1" dirty="0"/>
              <a:t>７</a:t>
            </a:r>
            <a:r>
              <a:rPr lang="ja-JP" altLang="ja-JP" i="1" dirty="0" smtClean="0"/>
              <a:t>名</a:t>
            </a:r>
            <a:r>
              <a:rPr lang="ja-JP" altLang="ja-JP" i="1" dirty="0"/>
              <a:t>を記載し、それ以外を「その他」としてまとめて</a:t>
            </a:r>
            <a:r>
              <a:rPr lang="ja-JP" altLang="ja-JP" i="1" dirty="0" smtClean="0"/>
              <a:t>記入</a:t>
            </a:r>
            <a:r>
              <a:rPr lang="ja-JP" altLang="en-US" i="1" dirty="0" smtClean="0"/>
              <a:t>して</a:t>
            </a:r>
            <a:r>
              <a:rPr lang="ja-JP" altLang="ja-JP" i="1" dirty="0" smtClean="0"/>
              <a:t>ください。</a:t>
            </a:r>
            <a:endParaRPr lang="ja-JP" altLang="ja-JP" i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38200" y="138296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（２）株主構成</a:t>
            </a:r>
            <a:endParaRPr lang="en-US" altLang="ja-JP" dirty="0" smtClean="0"/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165566"/>
              </p:ext>
            </p:extLst>
          </p:nvPr>
        </p:nvGraphicFramePr>
        <p:xfrm>
          <a:off x="1197734" y="2647159"/>
          <a:ext cx="10599316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4114">
                  <a:extLst>
                    <a:ext uri="{9D8B030D-6E8A-4147-A177-3AD203B41FA5}">
                      <a16:colId xmlns:a16="http://schemas.microsoft.com/office/drawing/2014/main" val="3175460040"/>
                    </a:ext>
                  </a:extLst>
                </a:gridCol>
                <a:gridCol w="2099256">
                  <a:extLst>
                    <a:ext uri="{9D8B030D-6E8A-4147-A177-3AD203B41FA5}">
                      <a16:colId xmlns:a16="http://schemas.microsoft.com/office/drawing/2014/main" val="1576339805"/>
                    </a:ext>
                  </a:extLst>
                </a:gridCol>
                <a:gridCol w="2060620">
                  <a:extLst>
                    <a:ext uri="{9D8B030D-6E8A-4147-A177-3AD203B41FA5}">
                      <a16:colId xmlns:a16="http://schemas.microsoft.com/office/drawing/2014/main" val="796031645"/>
                    </a:ext>
                  </a:extLst>
                </a:gridCol>
                <a:gridCol w="3155326">
                  <a:extLst>
                    <a:ext uri="{9D8B030D-6E8A-4147-A177-3AD203B41FA5}">
                      <a16:colId xmlns:a16="http://schemas.microsoft.com/office/drawing/2014/main" val="2998454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株主名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持株数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シェア（％）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関係性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922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485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585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345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0251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1963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3928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849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303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</a:rPr>
                        <a:t>合計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―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159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196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１．企業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1184856" y="1951004"/>
            <a:ext cx="10612194" cy="4337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38200" y="1367522"/>
            <a:ext cx="11169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（３）</a:t>
            </a:r>
            <a:r>
              <a:rPr lang="ja-JP" altLang="en-US" dirty="0"/>
              <a:t>本事業に関わる公的支援</a:t>
            </a:r>
            <a:r>
              <a:rPr lang="ja-JP" altLang="en-US" dirty="0" smtClean="0"/>
              <a:t>制度の</a:t>
            </a:r>
            <a:r>
              <a:rPr lang="ja-JP" altLang="en-US" dirty="0"/>
              <a:t>活用</a:t>
            </a:r>
            <a:r>
              <a:rPr lang="ja-JP" altLang="en-US" dirty="0" smtClean="0"/>
              <a:t>や福岡市施策の活用、産学</a:t>
            </a:r>
            <a:r>
              <a:rPr lang="ja-JP" altLang="en-US" dirty="0"/>
              <a:t>連携</a:t>
            </a:r>
            <a:r>
              <a:rPr lang="ja-JP" altLang="en-US" dirty="0" smtClean="0"/>
              <a:t>状況等（</a:t>
            </a:r>
            <a:r>
              <a:rPr lang="ja-JP" altLang="en-US" dirty="0"/>
              <a:t>該当ある場合のみ記載）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29204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１．企業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38200" y="138296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（４）チームメンバー</a:t>
            </a:r>
            <a:endParaRPr lang="en-US" altLang="ja-JP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67592" y="1773436"/>
            <a:ext cx="111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 smtClean="0"/>
              <a:t>申請者、申請者以外の</a:t>
            </a:r>
            <a:r>
              <a:rPr lang="ja-JP" altLang="ja-JP" i="1" dirty="0" smtClean="0"/>
              <a:t>役員</a:t>
            </a:r>
            <a:r>
              <a:rPr lang="ja-JP" altLang="ja-JP" i="1" dirty="0"/>
              <a:t>、従業員等のチームメンバーのバックグラウンド</a:t>
            </a:r>
            <a:r>
              <a:rPr lang="ja-JP" altLang="ja-JP" i="1" dirty="0" smtClean="0"/>
              <a:t>（</a:t>
            </a:r>
            <a:r>
              <a:rPr lang="ja-JP" altLang="en-US" i="1" dirty="0"/>
              <a:t>職歴</a:t>
            </a:r>
            <a:r>
              <a:rPr lang="ja-JP" altLang="ja-JP" i="1" dirty="0" smtClean="0"/>
              <a:t>・</a:t>
            </a:r>
            <a:r>
              <a:rPr lang="ja-JP" altLang="ja-JP" i="1" dirty="0"/>
              <a:t>研究歴・</a:t>
            </a:r>
            <a:r>
              <a:rPr lang="ja-JP" altLang="ja-JP" i="1" dirty="0" smtClean="0"/>
              <a:t>人脈</a:t>
            </a:r>
            <a:r>
              <a:rPr lang="ja-JP" altLang="en-US" i="1" dirty="0" smtClean="0"/>
              <a:t>など</a:t>
            </a:r>
            <a:r>
              <a:rPr lang="ja-JP" altLang="ja-JP" i="1" dirty="0" smtClean="0"/>
              <a:t>）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lang="ja-JP" altLang="en-US" i="1" dirty="0" smtClean="0"/>
              <a:t>や担う役割</a:t>
            </a:r>
            <a:r>
              <a:rPr lang="ja-JP" altLang="ja-JP" i="1" dirty="0" smtClean="0"/>
              <a:t>について</a:t>
            </a:r>
            <a:r>
              <a:rPr lang="ja-JP" altLang="en-US" i="1" dirty="0" smtClean="0"/>
              <a:t>記載して</a:t>
            </a:r>
            <a:r>
              <a:rPr lang="ja-JP" altLang="ja-JP" i="1" dirty="0" smtClean="0"/>
              <a:t>ください</a:t>
            </a:r>
            <a:r>
              <a:rPr lang="ja-JP" altLang="ja-JP" i="1" dirty="0"/>
              <a:t>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6074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１．企業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38200" y="138296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</a:t>
            </a:r>
            <a:r>
              <a:rPr lang="ja-JP" altLang="en-US" dirty="0"/>
              <a:t>５</a:t>
            </a:r>
            <a:r>
              <a:rPr lang="ja-JP" altLang="en-US" dirty="0" smtClean="0"/>
              <a:t>）起業の背景</a:t>
            </a:r>
            <a:endParaRPr lang="en-US" altLang="ja-JP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67592" y="1773436"/>
            <a:ext cx="111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/>
              <a:t>※</a:t>
            </a:r>
            <a:r>
              <a:rPr lang="ja-JP" altLang="en-US" i="1" dirty="0"/>
              <a:t>起業への思い、また当該事業にて解決すべき社会的課題・ニーズについて記載ください。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69438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２</a:t>
            </a:r>
            <a:r>
              <a:rPr lang="ja-JP" altLang="en-US" dirty="0" smtClean="0"/>
              <a:t>．知的財産の状況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55452" y="1786548"/>
            <a:ext cx="106111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en-US" i="1" dirty="0" smtClean="0"/>
              <a:t>特許、実用新案、意匠登録、商標登録など、知的財産権等の取得状況（出願含む）について、種別、　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lang="ja-JP" altLang="en-US" i="1" dirty="0" smtClean="0"/>
              <a:t>番号、取得状況等をご記入ください。</a:t>
            </a:r>
            <a:endParaRPr lang="en-US" altLang="ja-JP" i="1" dirty="0" smtClean="0"/>
          </a:p>
          <a:p>
            <a:r>
              <a:rPr lang="en-US" altLang="ja-JP" i="1" dirty="0"/>
              <a:t>※</a:t>
            </a:r>
            <a:r>
              <a:rPr lang="ja-JP" altLang="en-US" i="1" dirty="0" smtClean="0"/>
              <a:t>知的財産権を保有していない場合は、権利化に向けた取り組み等、今後の知的財産戦略をご記入</a:t>
            </a:r>
            <a:endParaRPr lang="en-US" altLang="ja-JP" i="1" dirty="0" smtClean="0"/>
          </a:p>
          <a:p>
            <a:r>
              <a:rPr lang="ja-JP" altLang="en-US" i="1" dirty="0"/>
              <a:t>　</a:t>
            </a:r>
            <a:r>
              <a:rPr lang="ja-JP" altLang="en-US" i="1" dirty="0" smtClean="0"/>
              <a:t>ください。その場合は下記表を削除いただいて構いません。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548202"/>
              </p:ext>
            </p:extLst>
          </p:nvPr>
        </p:nvGraphicFramePr>
        <p:xfrm>
          <a:off x="570924" y="3029291"/>
          <a:ext cx="11436439" cy="3636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611">
                  <a:extLst>
                    <a:ext uri="{9D8B030D-6E8A-4147-A177-3AD203B41FA5}">
                      <a16:colId xmlns:a16="http://schemas.microsoft.com/office/drawing/2014/main" val="2687739943"/>
                    </a:ext>
                  </a:extLst>
                </a:gridCol>
                <a:gridCol w="1867437">
                  <a:extLst>
                    <a:ext uri="{9D8B030D-6E8A-4147-A177-3AD203B41FA5}">
                      <a16:colId xmlns:a16="http://schemas.microsoft.com/office/drawing/2014/main" val="1196278867"/>
                    </a:ext>
                  </a:extLst>
                </a:gridCol>
                <a:gridCol w="1365161">
                  <a:extLst>
                    <a:ext uri="{9D8B030D-6E8A-4147-A177-3AD203B41FA5}">
                      <a16:colId xmlns:a16="http://schemas.microsoft.com/office/drawing/2014/main" val="388331648"/>
                    </a:ext>
                  </a:extLst>
                </a:gridCol>
                <a:gridCol w="1056067">
                  <a:extLst>
                    <a:ext uri="{9D8B030D-6E8A-4147-A177-3AD203B41FA5}">
                      <a16:colId xmlns:a16="http://schemas.microsoft.com/office/drawing/2014/main" val="1410817709"/>
                    </a:ext>
                  </a:extLst>
                </a:gridCol>
                <a:gridCol w="1184856">
                  <a:extLst>
                    <a:ext uri="{9D8B030D-6E8A-4147-A177-3AD203B41FA5}">
                      <a16:colId xmlns:a16="http://schemas.microsoft.com/office/drawing/2014/main" val="2192929196"/>
                    </a:ext>
                  </a:extLst>
                </a:gridCol>
                <a:gridCol w="1416677">
                  <a:extLst>
                    <a:ext uri="{9D8B030D-6E8A-4147-A177-3AD203B41FA5}">
                      <a16:colId xmlns:a16="http://schemas.microsoft.com/office/drawing/2014/main" val="1207310251"/>
                    </a:ext>
                  </a:extLst>
                </a:gridCol>
                <a:gridCol w="3760630">
                  <a:extLst>
                    <a:ext uri="{9D8B030D-6E8A-4147-A177-3AD203B41FA5}">
                      <a16:colId xmlns:a16="http://schemas.microsoft.com/office/drawing/2014/main" val="3909055709"/>
                    </a:ext>
                  </a:extLst>
                </a:gridCol>
              </a:tblGrid>
              <a:tr h="3598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種別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番号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取得状況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出願人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出願日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名称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特許の使用許諾・独占的使用権の有無　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0566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特許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特許第○○号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特許取得済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○○大学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Ｒ○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○○の装置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使用許諾について交渉が終わり，契約締結済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3203242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特許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特願△△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△△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審査請求中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△△大学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Ｒ△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△△の装置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103829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商標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商願□□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□□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出願審査待ち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401271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8590082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2294025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490461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0429709"/>
                  </a:ext>
                </a:extLst>
              </a:tr>
            </a:tbl>
          </a:graphicData>
        </a:graphic>
      </p:graphicFrame>
      <p:sp>
        <p:nvSpPr>
          <p:cNvPr id="6" name="角丸四角形吹き出し 5"/>
          <p:cNvSpPr/>
          <p:nvPr/>
        </p:nvSpPr>
        <p:spPr>
          <a:xfrm>
            <a:off x="8036416" y="4043989"/>
            <a:ext cx="3696235" cy="1854535"/>
          </a:xfrm>
          <a:prstGeom prst="wedgeRoundRectCallout">
            <a:avLst>
              <a:gd name="adj1" fmla="val 29304"/>
              <a:gd name="adj2" fmla="val -77299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 smtClean="0">
                <a:solidFill>
                  <a:schemeClr val="tx1"/>
                </a:solidFill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</a:rPr>
              <a:t>記載上の注意</a:t>
            </a:r>
            <a:r>
              <a:rPr lang="en-US" altLang="ja-JP" sz="1600" dirty="0" smtClean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sz="1600" dirty="0" smtClean="0">
                <a:solidFill>
                  <a:schemeClr val="tx1"/>
                </a:solidFill>
              </a:rPr>
              <a:t>自社特許でない場合、基となる特許の使用許諾を受けているか、また独占的に使用可能な契約となっているか記載ください。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r>
              <a:rPr lang="en-US" altLang="ja-JP" sz="1600" dirty="0" smtClean="0">
                <a:solidFill>
                  <a:schemeClr val="tx1"/>
                </a:solidFill>
              </a:rPr>
              <a:t>※</a:t>
            </a:r>
            <a:r>
              <a:rPr lang="ja-JP" altLang="en-US" sz="1600" dirty="0" smtClean="0">
                <a:solidFill>
                  <a:schemeClr val="tx1"/>
                </a:solidFill>
              </a:rPr>
              <a:t>本注意書き削除可。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38200" y="138296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</a:t>
            </a:r>
            <a:r>
              <a:rPr lang="ja-JP" altLang="en-US" dirty="0"/>
              <a:t>１</a:t>
            </a:r>
            <a:r>
              <a:rPr lang="ja-JP" altLang="en-US" dirty="0" smtClean="0"/>
              <a:t>）</a:t>
            </a:r>
            <a:r>
              <a:rPr lang="ja-JP" altLang="en-US" dirty="0"/>
              <a:t>自社</a:t>
            </a:r>
            <a:r>
              <a:rPr lang="ja-JP" altLang="en-US" dirty="0" smtClean="0"/>
              <a:t>の知的財産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43488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２</a:t>
            </a:r>
            <a:r>
              <a:rPr lang="ja-JP" altLang="en-US" dirty="0" smtClean="0"/>
              <a:t>．知的財産の状況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41732" y="3420002"/>
            <a:ext cx="10611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i="1" dirty="0" smtClean="0"/>
              <a:t>※</a:t>
            </a:r>
            <a:r>
              <a:rPr lang="ja-JP" altLang="en-US" sz="1400" i="1" dirty="0" smtClean="0"/>
              <a:t>競合他社が保有する知的財産で、特に要注意となるものが</a:t>
            </a:r>
            <a:r>
              <a:rPr lang="ja-JP" altLang="en-US" sz="1400" i="1" dirty="0" smtClean="0"/>
              <a:t>あれば、分かる範囲でご記入</a:t>
            </a:r>
            <a:r>
              <a:rPr lang="ja-JP" altLang="en-US" sz="1400" i="1" dirty="0" smtClean="0"/>
              <a:t>ください。</a:t>
            </a:r>
            <a:endParaRPr lang="en-US" altLang="ja-JP" sz="1400" i="1" dirty="0" smtClean="0"/>
          </a:p>
          <a:p>
            <a:r>
              <a:rPr kumimoji="1" lang="en-US" altLang="ja-JP" sz="1400" i="1" dirty="0" smtClean="0"/>
              <a:t>※</a:t>
            </a:r>
            <a:r>
              <a:rPr kumimoji="1" lang="ja-JP" altLang="en-US" sz="1400" i="1" dirty="0" smtClean="0"/>
              <a:t>他社の知的財産の状況については、現状を把握するのが目的のため、</a:t>
            </a:r>
            <a:r>
              <a:rPr kumimoji="1" lang="ja-JP" altLang="en-US" sz="1400" i="1" u="sng" dirty="0" smtClean="0">
                <a:solidFill>
                  <a:srgbClr val="FF0000"/>
                </a:solidFill>
              </a:rPr>
              <a:t>記載の有無が直接的に</a:t>
            </a:r>
            <a:r>
              <a:rPr lang="ja-JP" altLang="en-US" sz="1400" i="1" u="sng" dirty="0" smtClean="0">
                <a:solidFill>
                  <a:srgbClr val="FF0000"/>
                </a:solidFill>
              </a:rPr>
              <a:t>審査に影響することはありません。</a:t>
            </a:r>
            <a:endParaRPr kumimoji="1" lang="ja-JP" altLang="en-US" sz="1400" u="sng" dirty="0">
              <a:solidFill>
                <a:srgbClr val="FF0000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034927"/>
              </p:ext>
            </p:extLst>
          </p:nvPr>
        </p:nvGraphicFramePr>
        <p:xfrm>
          <a:off x="570924" y="4038583"/>
          <a:ext cx="11436439" cy="2232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611">
                  <a:extLst>
                    <a:ext uri="{9D8B030D-6E8A-4147-A177-3AD203B41FA5}">
                      <a16:colId xmlns:a16="http://schemas.microsoft.com/office/drawing/2014/main" val="2687739943"/>
                    </a:ext>
                  </a:extLst>
                </a:gridCol>
                <a:gridCol w="1867437">
                  <a:extLst>
                    <a:ext uri="{9D8B030D-6E8A-4147-A177-3AD203B41FA5}">
                      <a16:colId xmlns:a16="http://schemas.microsoft.com/office/drawing/2014/main" val="1196278867"/>
                    </a:ext>
                  </a:extLst>
                </a:gridCol>
                <a:gridCol w="1365161">
                  <a:extLst>
                    <a:ext uri="{9D8B030D-6E8A-4147-A177-3AD203B41FA5}">
                      <a16:colId xmlns:a16="http://schemas.microsoft.com/office/drawing/2014/main" val="388331648"/>
                    </a:ext>
                  </a:extLst>
                </a:gridCol>
                <a:gridCol w="1056067">
                  <a:extLst>
                    <a:ext uri="{9D8B030D-6E8A-4147-A177-3AD203B41FA5}">
                      <a16:colId xmlns:a16="http://schemas.microsoft.com/office/drawing/2014/main" val="1410817709"/>
                    </a:ext>
                  </a:extLst>
                </a:gridCol>
                <a:gridCol w="1184856">
                  <a:extLst>
                    <a:ext uri="{9D8B030D-6E8A-4147-A177-3AD203B41FA5}">
                      <a16:colId xmlns:a16="http://schemas.microsoft.com/office/drawing/2014/main" val="2192929196"/>
                    </a:ext>
                  </a:extLst>
                </a:gridCol>
                <a:gridCol w="1416677">
                  <a:extLst>
                    <a:ext uri="{9D8B030D-6E8A-4147-A177-3AD203B41FA5}">
                      <a16:colId xmlns:a16="http://schemas.microsoft.com/office/drawing/2014/main" val="1207310251"/>
                    </a:ext>
                  </a:extLst>
                </a:gridCol>
                <a:gridCol w="3760630">
                  <a:extLst>
                    <a:ext uri="{9D8B030D-6E8A-4147-A177-3AD203B41FA5}">
                      <a16:colId xmlns:a16="http://schemas.microsoft.com/office/drawing/2014/main" val="3909055709"/>
                    </a:ext>
                  </a:extLst>
                </a:gridCol>
              </a:tblGrid>
              <a:tr h="3598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種別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番号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取得状況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出願人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出願日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名称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特許の使用許諾・独占的使用権の有無　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0566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特許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特許第○○号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特許取得済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○○大学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Ｒ○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○○の装置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3203242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特許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特願△△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△△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審査請求中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（株）○○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Ｒ△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△△の装置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103829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商標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商願□□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□□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出願審査待ち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401271"/>
                  </a:ext>
                </a:extLst>
              </a:tr>
              <a:tr h="468049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3968832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838200" y="1382968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</a:t>
            </a:r>
            <a:r>
              <a:rPr lang="ja-JP" altLang="en-US" dirty="0"/>
              <a:t>２</a:t>
            </a:r>
            <a:r>
              <a:rPr lang="ja-JP" altLang="en-US" dirty="0" smtClean="0"/>
              <a:t>）競合他社の知的財産</a:t>
            </a:r>
            <a:endParaRPr lang="en-US" altLang="ja-JP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37249" y="1813340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①　他社特許権の侵害の有無について、調査　</a:t>
            </a:r>
            <a:r>
              <a:rPr lang="ja-JP" altLang="en-US" dirty="0" smtClean="0"/>
              <a:t>済</a:t>
            </a:r>
            <a:r>
              <a:rPr lang="ja-JP" altLang="en-US" dirty="0"/>
              <a:t>・</a:t>
            </a:r>
            <a:r>
              <a:rPr lang="ja-JP" altLang="en-US" dirty="0" smtClean="0"/>
              <a:t>未実施</a:t>
            </a:r>
            <a:endParaRPr lang="en-US" altLang="ja-JP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37249" y="300342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②　競合他社の主な知的財産</a:t>
            </a:r>
            <a:endParaRPr lang="en-US" altLang="ja-JP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80554" y="2147563"/>
            <a:ext cx="8166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i="1" dirty="0" smtClean="0"/>
              <a:t>※</a:t>
            </a:r>
            <a:r>
              <a:rPr lang="ja-JP" altLang="en-US" sz="1400" i="1" dirty="0" smtClean="0"/>
              <a:t>調査済または調査未実施のどちらかを選択して</a:t>
            </a:r>
            <a:r>
              <a:rPr lang="ja-JP" altLang="en-US" sz="1400" i="1" dirty="0" smtClean="0"/>
              <a:t>ください。</a:t>
            </a:r>
            <a:endParaRPr lang="en-US" altLang="ja-JP" sz="1400" i="1" dirty="0" smtClean="0"/>
          </a:p>
          <a:p>
            <a:r>
              <a:rPr lang="en-US" altLang="ja-JP" sz="1400" i="1" dirty="0" smtClean="0"/>
              <a:t>※</a:t>
            </a:r>
            <a:r>
              <a:rPr lang="ja-JP" altLang="en-US" sz="1400" i="1" dirty="0" smtClean="0"/>
              <a:t>現状を把握するのが目的のため、</a:t>
            </a:r>
            <a:r>
              <a:rPr lang="ja-JP" altLang="en-US" sz="1400" i="1" u="sng" dirty="0" smtClean="0">
                <a:solidFill>
                  <a:srgbClr val="FF0000"/>
                </a:solidFill>
              </a:rPr>
              <a:t>調査の実施有無が直接的に審査に影響することはありません</a:t>
            </a:r>
            <a:r>
              <a:rPr lang="ja-JP" altLang="en-US" sz="1400" i="1" dirty="0" smtClean="0"/>
              <a:t>。</a:t>
            </a:r>
            <a:endParaRPr lang="en-US" altLang="ja-JP" sz="1400" i="1" dirty="0" smtClean="0"/>
          </a:p>
        </p:txBody>
      </p:sp>
    </p:spTree>
    <p:extLst>
      <p:ext uri="{BB962C8B-B14F-4D97-AF65-F5344CB8AC3E}">
        <p14:creationId xmlns:p14="http://schemas.microsoft.com/office/powerpoint/2010/main" val="3608082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３</a:t>
            </a:r>
            <a:r>
              <a:rPr lang="ja-JP" altLang="en-US" dirty="0" smtClean="0"/>
              <a:t>．事業内容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38200" y="150602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i="1" dirty="0" smtClean="0"/>
              <a:t>※</a:t>
            </a:r>
            <a:r>
              <a:rPr lang="ja-JP" altLang="ja-JP" i="1" dirty="0" smtClean="0"/>
              <a:t>事業</a:t>
            </a:r>
            <a:r>
              <a:rPr lang="ja-JP" altLang="ja-JP" i="1" dirty="0"/>
              <a:t>内容、提供する製品やサービスの概要</a:t>
            </a:r>
            <a:r>
              <a:rPr lang="ja-JP" altLang="ja-JP" i="1" dirty="0" smtClean="0"/>
              <a:t>、</a:t>
            </a:r>
            <a:r>
              <a:rPr lang="ja-JP" altLang="en-US" i="1" dirty="0" smtClean="0"/>
              <a:t>コア</a:t>
            </a:r>
            <a:r>
              <a:rPr lang="ja-JP" altLang="ja-JP" i="1" dirty="0" smtClean="0"/>
              <a:t>となる技術</a:t>
            </a:r>
            <a:r>
              <a:rPr lang="ja-JP" altLang="en-US" i="1" dirty="0" smtClean="0"/>
              <a:t>シーズ</a:t>
            </a:r>
            <a:r>
              <a:rPr lang="ja-JP" altLang="ja-JP" i="1" dirty="0" smtClean="0"/>
              <a:t>につ</a:t>
            </a:r>
            <a:r>
              <a:rPr lang="ja-JP" altLang="ja-JP" i="1" dirty="0"/>
              <a:t>いて記載ください。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6488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1388</Words>
  <Application>Microsoft Office PowerPoint</Application>
  <PresentationFormat>ワイド画面</PresentationFormat>
  <Paragraphs>161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3" baseType="lpstr">
      <vt:lpstr>游ゴシック</vt:lpstr>
      <vt:lpstr>游ゴシック Light</vt:lpstr>
      <vt:lpstr>Arial</vt:lpstr>
      <vt:lpstr>Office テーマ</vt:lpstr>
      <vt:lpstr>福岡市研究開発型スタートアップ 成長支援事業（Bコース）</vt:lpstr>
      <vt:lpstr>１．企業概要</vt:lpstr>
      <vt:lpstr>１．企業概要</vt:lpstr>
      <vt:lpstr>１．企業概要</vt:lpstr>
      <vt:lpstr>１．企業概要</vt:lpstr>
      <vt:lpstr>１．企業概要</vt:lpstr>
      <vt:lpstr>２．知的財産の状況</vt:lpstr>
      <vt:lpstr>２．知的財産の状況</vt:lpstr>
      <vt:lpstr>３．事業内容</vt:lpstr>
      <vt:lpstr>３．事業内容</vt:lpstr>
      <vt:lpstr>３．事業内容</vt:lpstr>
      <vt:lpstr>３．事業内容</vt:lpstr>
      <vt:lpstr>３．事業内容</vt:lpstr>
      <vt:lpstr>３．事業内容</vt:lpstr>
      <vt:lpstr>３．事業内容</vt:lpstr>
      <vt:lpstr>４．今後の事業計画</vt:lpstr>
      <vt:lpstr>４．今後の事業計画</vt:lpstr>
      <vt:lpstr>８．補助対象経費収支予算</vt:lpstr>
      <vt:lpstr>9.　その他（任意）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福岡市 研究開発型スタートアップ 成長支援事業</dc:title>
  <dc:creator>FINE_User</dc:creator>
  <cp:lastModifiedBy>FINE_User</cp:lastModifiedBy>
  <cp:revision>67</cp:revision>
  <cp:lastPrinted>2023-02-10T05:57:57Z</cp:lastPrinted>
  <dcterms:created xsi:type="dcterms:W3CDTF">2020-07-06T04:18:04Z</dcterms:created>
  <dcterms:modified xsi:type="dcterms:W3CDTF">2023-03-23T10:54:58Z</dcterms:modified>
</cp:coreProperties>
</file>