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
  </p:notesMasterIdLst>
  <p:sldIdLst>
    <p:sldId id="263" r:id="rId2"/>
    <p:sldId id="264"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BDCCC05F-2184-2C40-800A-3A73DBA1C00F}">
          <p14:sldIdLst>
            <p14:sldId id="263"/>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466"/>
    <a:srgbClr val="FF4944"/>
    <a:srgbClr val="FF1B98"/>
    <a:srgbClr val="E6E503"/>
    <a:srgbClr val="FF6AD7"/>
    <a:srgbClr val="0FC4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956"/>
    <p:restoredTop sz="94658"/>
  </p:normalViewPr>
  <p:slideViewPr>
    <p:cSldViewPr snapToGrid="0" snapToObjects="1">
      <p:cViewPr varScale="1">
        <p:scale>
          <a:sx n="45" d="100"/>
          <a:sy n="45" d="100"/>
        </p:scale>
        <p:origin x="124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C5D14-4361-7043-A1B5-F45BF73E7162}" type="datetimeFigureOut">
              <a:rPr kumimoji="1" lang="ja-JP" altLang="en-US" smtClean="0"/>
              <a:t>2026/4/14</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35BE1E-8588-4345-A39C-C2785E03F1AB}" type="slidenum">
              <a:rPr kumimoji="1" lang="ja-JP" altLang="en-US" smtClean="0"/>
              <a:t>‹#›</a:t>
            </a:fld>
            <a:endParaRPr kumimoji="1" lang="ja-JP" altLang="en-US"/>
          </a:p>
        </p:txBody>
      </p:sp>
    </p:spTree>
    <p:extLst>
      <p:ext uri="{BB962C8B-B14F-4D97-AF65-F5344CB8AC3E}">
        <p14:creationId xmlns:p14="http://schemas.microsoft.com/office/powerpoint/2010/main" val="3774305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935BE1E-8588-4345-A39C-C2785E03F1AB}" type="slidenum">
              <a:rPr kumimoji="1" lang="ja-JP" altLang="en-US" smtClean="0"/>
              <a:t>1</a:t>
            </a:fld>
            <a:endParaRPr kumimoji="1" lang="ja-JP" altLang="en-US"/>
          </a:p>
        </p:txBody>
      </p:sp>
    </p:spTree>
    <p:extLst>
      <p:ext uri="{BB962C8B-B14F-4D97-AF65-F5344CB8AC3E}">
        <p14:creationId xmlns:p14="http://schemas.microsoft.com/office/powerpoint/2010/main" val="952952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205045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2113899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1757477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3388902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3187150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4266322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2906596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586538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271376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551060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019915A-A1A2-C64C-920E-DD27A00392A5}" type="datetimeFigureOut">
              <a:rPr kumimoji="1" lang="ja-JP" altLang="en-US" smtClean="0"/>
              <a:t>2026/4/14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1969846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019915A-A1A2-C64C-920E-DD27A00392A5}" type="datetimeFigureOut">
              <a:rPr kumimoji="1" lang="ja-JP" altLang="en-US" smtClean="0"/>
              <a:t>2026/4/14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9E629DE-7B94-7246-B86A-F1CD37EB8894}" type="slidenum">
              <a:rPr kumimoji="1" lang="ja-JP" altLang="en-US" smtClean="0"/>
              <a:t>‹#›</a:t>
            </a:fld>
            <a:endParaRPr kumimoji="1" lang="ja-JP" altLang="en-US"/>
          </a:p>
        </p:txBody>
      </p:sp>
    </p:spTree>
    <p:extLst>
      <p:ext uri="{BB962C8B-B14F-4D97-AF65-F5344CB8AC3E}">
        <p14:creationId xmlns:p14="http://schemas.microsoft.com/office/powerpoint/2010/main" val="35486397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descr="抽象, 挿絵 が含まれている画像&#10;&#10;自動的に生成された説明">
            <a:extLst>
              <a:ext uri="{FF2B5EF4-FFF2-40B4-BE49-F238E27FC236}">
                <a16:creationId xmlns:a16="http://schemas.microsoft.com/office/drawing/2014/main" id="{5E124508-7404-7641-95DC-620E9E4F780C}"/>
              </a:ext>
            </a:extLst>
          </p:cNvPr>
          <p:cNvPicPr>
            <a:picLocks noChangeAspect="1"/>
          </p:cNvPicPr>
          <p:nvPr/>
        </p:nvPicPr>
        <p:blipFill>
          <a:blip r:embed="rId3"/>
          <a:stretch>
            <a:fillRect/>
          </a:stretch>
        </p:blipFill>
        <p:spPr>
          <a:xfrm>
            <a:off x="2635110" y="234944"/>
            <a:ext cx="1587780" cy="1755673"/>
          </a:xfrm>
          <a:prstGeom prst="rect">
            <a:avLst/>
          </a:prstGeom>
        </p:spPr>
      </p:pic>
      <p:sp>
        <p:nvSpPr>
          <p:cNvPr id="4" name="正方形/長方形 3">
            <a:extLst>
              <a:ext uri="{FF2B5EF4-FFF2-40B4-BE49-F238E27FC236}">
                <a16:creationId xmlns:a16="http://schemas.microsoft.com/office/drawing/2014/main" id="{11FEA3C5-FBA2-8C41-83FC-02B67954858C}"/>
              </a:ext>
            </a:extLst>
          </p:cNvPr>
          <p:cNvSpPr/>
          <p:nvPr/>
        </p:nvSpPr>
        <p:spPr>
          <a:xfrm>
            <a:off x="203440" y="394656"/>
            <a:ext cx="6395650" cy="1015663"/>
          </a:xfrm>
          <a:prstGeom prst="rect">
            <a:avLst/>
          </a:prstGeom>
          <a:solidFill>
            <a:schemeClr val="bg1">
              <a:lumMod val="85000"/>
              <a:alpha val="22000"/>
            </a:schemeClr>
          </a:solidFill>
          <a:effectLst>
            <a:outerShdw blurRad="50800" dist="38100" dir="5400000" algn="t" rotWithShape="0">
              <a:schemeClr val="bg1">
                <a:lumMod val="50000"/>
                <a:alpha val="40000"/>
              </a:schemeClr>
            </a:outerShdw>
          </a:effectLst>
        </p:spPr>
        <p:txBody>
          <a:bodyPr wrap="square" lIns="91440" tIns="45720" rIns="91440" bIns="45720">
            <a:spAutoFit/>
          </a:bodyPr>
          <a:lstStyle/>
          <a:p>
            <a:pPr algn="ctr"/>
            <a:r>
              <a:rPr lang="ja-JP" altLang="en-US" sz="6000" b="1">
                <a:ln w="9525">
                  <a:noFill/>
                  <a:prstDash val="solid"/>
                </a:ln>
                <a:solidFill>
                  <a:srgbClr val="00B050"/>
                </a:solidFill>
                <a:effectLst/>
                <a:latin typeface="YuKyokasho Yoko Medium" panose="02000500000000000000" pitchFamily="2" charset="-128"/>
                <a:ea typeface="YuKyokasho Yoko Medium" panose="02000500000000000000" pitchFamily="2" charset="-128"/>
              </a:rPr>
              <a:t>よかよか博多</a:t>
            </a:r>
          </a:p>
        </p:txBody>
      </p:sp>
      <p:sp>
        <p:nvSpPr>
          <p:cNvPr id="7" name="テキスト ボックス 6">
            <a:extLst>
              <a:ext uri="{FF2B5EF4-FFF2-40B4-BE49-F238E27FC236}">
                <a16:creationId xmlns:a16="http://schemas.microsoft.com/office/drawing/2014/main" id="{5AA75DF2-1023-FC4C-974E-0154AECC3581}"/>
              </a:ext>
            </a:extLst>
          </p:cNvPr>
          <p:cNvSpPr txBox="1"/>
          <p:nvPr/>
        </p:nvSpPr>
        <p:spPr>
          <a:xfrm>
            <a:off x="1528616" y="26502"/>
            <a:ext cx="3745297" cy="307777"/>
          </a:xfrm>
          <a:prstGeom prst="rect">
            <a:avLst/>
          </a:prstGeom>
          <a:noFill/>
        </p:spPr>
        <p:txBody>
          <a:bodyPr wrap="square" rtlCol="0">
            <a:spAutoFit/>
          </a:bodyPr>
          <a:lstStyle/>
          <a:p>
            <a:r>
              <a:rPr kumimoji="1" lang="ja-JP" altLang="en-US" sz="1400" u="sng">
                <a:latin typeface="Hiragino Maru Gothic ProN W4" panose="020F0400000000000000" pitchFamily="34" charset="-128"/>
                <a:ea typeface="Hiragino Maru Gothic ProN W4" panose="020F0400000000000000" pitchFamily="34" charset="-128"/>
              </a:rPr>
              <a:t>博多区板付・板付北校区事業所ネットワーク</a:t>
            </a:r>
          </a:p>
        </p:txBody>
      </p:sp>
      <p:pic>
        <p:nvPicPr>
          <p:cNvPr id="10" name="図 9">
            <a:extLst>
              <a:ext uri="{FF2B5EF4-FFF2-40B4-BE49-F238E27FC236}">
                <a16:creationId xmlns:a16="http://schemas.microsoft.com/office/drawing/2014/main" id="{56E0ED7A-DEFB-7144-9F25-C9E0EEFBB948}"/>
              </a:ext>
            </a:extLst>
          </p:cNvPr>
          <p:cNvPicPr>
            <a:picLocks noChangeAspect="1"/>
          </p:cNvPicPr>
          <p:nvPr/>
        </p:nvPicPr>
        <p:blipFill>
          <a:blip r:embed="rId4"/>
          <a:stretch>
            <a:fillRect/>
          </a:stretch>
        </p:blipFill>
        <p:spPr>
          <a:xfrm>
            <a:off x="1254952" y="1112781"/>
            <a:ext cx="4348078" cy="1087020"/>
          </a:xfrm>
          <a:prstGeom prst="rect">
            <a:avLst/>
          </a:prstGeom>
        </p:spPr>
      </p:pic>
      <p:sp>
        <p:nvSpPr>
          <p:cNvPr id="2" name="テキスト ボックス 1">
            <a:extLst>
              <a:ext uri="{FF2B5EF4-FFF2-40B4-BE49-F238E27FC236}">
                <a16:creationId xmlns:a16="http://schemas.microsoft.com/office/drawing/2014/main" id="{71A19BB1-AAA2-704A-BF42-FB74BE270986}"/>
              </a:ext>
            </a:extLst>
          </p:cNvPr>
          <p:cNvSpPr txBox="1"/>
          <p:nvPr/>
        </p:nvSpPr>
        <p:spPr>
          <a:xfrm>
            <a:off x="-10" y="2038218"/>
            <a:ext cx="7034784" cy="323165"/>
          </a:xfrm>
          <a:prstGeom prst="rect">
            <a:avLst/>
          </a:prstGeom>
          <a:noFill/>
        </p:spPr>
        <p:txBody>
          <a:bodyPr wrap="square" rtlCol="0">
            <a:spAutoFit/>
          </a:bodyPr>
          <a:lstStyle/>
          <a:p>
            <a:r>
              <a:rPr kumimoji="1" lang="ja-JP" altLang="en-US" sz="1500" b="1" u="sng">
                <a:latin typeface="Hiragino Maru Gothic ProN W4" panose="020F0400000000000000" pitchFamily="34" charset="-128"/>
                <a:ea typeface="Hiragino Maru Gothic ProN W4" panose="020F0400000000000000" pitchFamily="34" charset="-128"/>
              </a:rPr>
              <a:t>みんなで「</a:t>
            </a:r>
            <a:r>
              <a:rPr kumimoji="1" lang="ja-JP" altLang="en-US" sz="1500" b="1" u="sng">
                <a:solidFill>
                  <a:srgbClr val="00B050"/>
                </a:solidFill>
                <a:latin typeface="Hiragino Maru Gothic ProN W4" panose="020F0400000000000000" pitchFamily="34" charset="-128"/>
                <a:ea typeface="Hiragino Maru Gothic ProN W4" panose="020F0400000000000000" pitchFamily="34" charset="-128"/>
              </a:rPr>
              <a:t>よか</a:t>
            </a:r>
            <a:r>
              <a:rPr kumimoji="1" lang="ja-JP" altLang="en-US" sz="1500" b="1" u="sng">
                <a:latin typeface="Hiragino Maru Gothic ProN W4" panose="020F0400000000000000" pitchFamily="34" charset="-128"/>
                <a:ea typeface="Hiragino Maru Gothic ProN W4" panose="020F0400000000000000" pitchFamily="34" charset="-128"/>
              </a:rPr>
              <a:t>」地域を、もっと「</a:t>
            </a:r>
            <a:r>
              <a:rPr kumimoji="1" lang="ja-JP" altLang="en-US" sz="1500" b="1" u="sng">
                <a:solidFill>
                  <a:srgbClr val="00B050"/>
                </a:solidFill>
                <a:latin typeface="Hiragino Maru Gothic ProN W4" panose="020F0400000000000000" pitchFamily="34" charset="-128"/>
                <a:ea typeface="Hiragino Maru Gothic ProN W4" panose="020F0400000000000000" pitchFamily="34" charset="-128"/>
              </a:rPr>
              <a:t>よか</a:t>
            </a:r>
            <a:r>
              <a:rPr kumimoji="1" lang="ja-JP" altLang="en-US" sz="1500" b="1" u="sng">
                <a:latin typeface="Hiragino Maru Gothic ProN W4" panose="020F0400000000000000" pitchFamily="34" charset="-128"/>
                <a:ea typeface="Hiragino Maru Gothic ProN W4" panose="020F0400000000000000" pitchFamily="34" charset="-128"/>
              </a:rPr>
              <a:t>」ごとなるようにしていきましょう！</a:t>
            </a:r>
          </a:p>
        </p:txBody>
      </p:sp>
      <p:sp>
        <p:nvSpPr>
          <p:cNvPr id="3" name="テキスト ボックス 2">
            <a:extLst>
              <a:ext uri="{FF2B5EF4-FFF2-40B4-BE49-F238E27FC236}">
                <a16:creationId xmlns:a16="http://schemas.microsoft.com/office/drawing/2014/main" id="{DC752DA5-24BD-3C4D-ABA1-19B0DFE9B0D1}"/>
              </a:ext>
            </a:extLst>
          </p:cNvPr>
          <p:cNvSpPr txBox="1"/>
          <p:nvPr/>
        </p:nvSpPr>
        <p:spPr>
          <a:xfrm>
            <a:off x="89443" y="2622189"/>
            <a:ext cx="6679095" cy="830997"/>
          </a:xfrm>
          <a:prstGeom prst="rect">
            <a:avLst/>
          </a:prstGeom>
          <a:noFill/>
        </p:spPr>
        <p:txBody>
          <a:bodyPr wrap="square" rtlCol="0">
            <a:spAutoFit/>
          </a:bodyPr>
          <a:lstStyle/>
          <a:p>
            <a:r>
              <a:rPr kumimoji="1" lang="ja-JP" altLang="en-US" sz="1600">
                <a:latin typeface="Hiragino Maru Gothic ProN W4" panose="020F0400000000000000" pitchFamily="34" charset="-128"/>
                <a:ea typeface="Hiragino Maru Gothic ProN W4" panose="020F0400000000000000" pitchFamily="34" charset="-128"/>
              </a:rPr>
              <a:t>地域にある「困っていること」、「考えること」、「必要なこと」を、地域に所在する医療・介護の事業所がネットワークを構築し、地域の住民の方と共に地域社会を支えていくことを目指していきます。</a:t>
            </a:r>
          </a:p>
        </p:txBody>
      </p:sp>
      <p:sp>
        <p:nvSpPr>
          <p:cNvPr id="29" name="テキスト ボックス 28">
            <a:extLst>
              <a:ext uri="{FF2B5EF4-FFF2-40B4-BE49-F238E27FC236}">
                <a16:creationId xmlns:a16="http://schemas.microsoft.com/office/drawing/2014/main" id="{9C8241F0-79D6-6442-A64C-13AD155D0800}"/>
              </a:ext>
            </a:extLst>
          </p:cNvPr>
          <p:cNvSpPr txBox="1"/>
          <p:nvPr/>
        </p:nvSpPr>
        <p:spPr>
          <a:xfrm>
            <a:off x="3127" y="7867782"/>
            <a:ext cx="6796273" cy="1569660"/>
          </a:xfrm>
          <a:prstGeom prst="rect">
            <a:avLst/>
          </a:prstGeom>
          <a:noFill/>
          <a:ln>
            <a:solidFill>
              <a:schemeClr val="accent1">
                <a:shade val="50000"/>
              </a:schemeClr>
            </a:solidFill>
          </a:ln>
        </p:spPr>
        <p:txBody>
          <a:bodyPr wrap="square" rtlCol="0">
            <a:spAutoFit/>
          </a:bodyPr>
          <a:lstStyle/>
          <a:p>
            <a:r>
              <a:rPr kumimoji="1" lang="ja-JP" altLang="en-US" sz="1600" u="sng">
                <a:latin typeface="Hiragino Maru Gothic ProN W4" panose="020F0400000000000000" pitchFamily="34" charset="-128"/>
                <a:ea typeface="Hiragino Maru Gothic ProN W4" panose="020F0400000000000000" pitchFamily="34" charset="-128"/>
              </a:rPr>
              <a:t>地域の医療・介護事業所様へ</a:t>
            </a:r>
            <a:endParaRPr kumimoji="1" lang="en-US" altLang="ja-JP" sz="1600" u="sng" dirty="0">
              <a:latin typeface="Hiragino Maru Gothic ProN W4" panose="020F0400000000000000" pitchFamily="34" charset="-128"/>
              <a:ea typeface="Hiragino Maru Gothic ProN W4" panose="020F0400000000000000" pitchFamily="34" charset="-128"/>
            </a:endParaRPr>
          </a:p>
          <a:p>
            <a:endParaRPr kumimoji="1" lang="en-US" altLang="ja-JP" sz="1600" dirty="0">
              <a:latin typeface="Hiragino Maru Gothic ProN W4" panose="020F0400000000000000" pitchFamily="34" charset="-128"/>
              <a:ea typeface="Hiragino Maru Gothic ProN W4" panose="020F0400000000000000" pitchFamily="34" charset="-128"/>
            </a:endParaRPr>
          </a:p>
          <a:p>
            <a:r>
              <a:rPr kumimoji="1" lang="ja-JP" altLang="en-US" sz="1600">
                <a:latin typeface="Hiragino Maru Gothic ProN W4" panose="020F0400000000000000" pitchFamily="34" charset="-128"/>
                <a:ea typeface="Hiragino Maru Gothic ProN W4" panose="020F0400000000000000" pitchFamily="34" charset="-128"/>
              </a:rPr>
              <a:t>社会福祉協議会・地域包括支援センター</a:t>
            </a:r>
            <a:r>
              <a:rPr kumimoji="1" lang="en-US" altLang="ja-JP" sz="1600" dirty="0">
                <a:latin typeface="Hiragino Maru Gothic ProN W4" panose="020F0400000000000000" pitchFamily="34" charset="-128"/>
                <a:ea typeface="Hiragino Maru Gothic ProN W4" panose="020F0400000000000000" pitchFamily="34" charset="-128"/>
              </a:rPr>
              <a:t>(</a:t>
            </a:r>
            <a:r>
              <a:rPr kumimoji="1" lang="ja-JP" altLang="en-US" sz="1600">
                <a:latin typeface="Hiragino Maru Gothic ProN W4" panose="020F0400000000000000" pitchFamily="34" charset="-128"/>
                <a:ea typeface="Hiragino Maru Gothic ProN W4" panose="020F0400000000000000" pitchFamily="34" charset="-128"/>
              </a:rPr>
              <a:t>博多第５いきいきセンター</a:t>
            </a:r>
            <a:r>
              <a:rPr kumimoji="1" lang="en-US" altLang="ja-JP" sz="1600" dirty="0">
                <a:latin typeface="Hiragino Maru Gothic ProN W4" panose="020F0400000000000000" pitchFamily="34" charset="-128"/>
                <a:ea typeface="Hiragino Maru Gothic ProN W4" panose="020F0400000000000000" pitchFamily="34" charset="-128"/>
              </a:rPr>
              <a:t>)</a:t>
            </a:r>
            <a:r>
              <a:rPr kumimoji="1" lang="ja-JP" altLang="en-US" sz="1600">
                <a:latin typeface="Hiragino Maru Gothic ProN W4" panose="020F0400000000000000" pitchFamily="34" charset="-128"/>
                <a:ea typeface="Hiragino Maru Gothic ProN W4" panose="020F0400000000000000" pitchFamily="34" charset="-128"/>
              </a:rPr>
              <a:t>・民生委員・自治会・地域住民の方々と地域に所在する介護・医療に携わる事業所として、チームとなって共に地域貢献をしていきませんか？</a:t>
            </a:r>
            <a:endParaRPr kumimoji="1" lang="en-US" altLang="ja-JP" sz="1600" dirty="0">
              <a:latin typeface="Hiragino Maru Gothic ProN W4" panose="020F0400000000000000" pitchFamily="34" charset="-128"/>
              <a:ea typeface="Hiragino Maru Gothic ProN W4" panose="020F0400000000000000" pitchFamily="34" charset="-128"/>
            </a:endParaRPr>
          </a:p>
          <a:p>
            <a:r>
              <a:rPr kumimoji="1" lang="ja-JP" altLang="en-US" sz="1600">
                <a:latin typeface="Hiragino Maru Gothic ProN W4" panose="020F0400000000000000" pitchFamily="34" charset="-128"/>
                <a:ea typeface="Hiragino Maru Gothic ProN W4" panose="020F0400000000000000" pitchFamily="34" charset="-128"/>
              </a:rPr>
              <a:t>随時、募集しておりますので、関心のある方は、ご連絡ください。</a:t>
            </a:r>
          </a:p>
        </p:txBody>
      </p:sp>
      <p:sp>
        <p:nvSpPr>
          <p:cNvPr id="14" name="テキスト ボックス 13">
            <a:extLst>
              <a:ext uri="{FF2B5EF4-FFF2-40B4-BE49-F238E27FC236}">
                <a16:creationId xmlns:a16="http://schemas.microsoft.com/office/drawing/2014/main" id="{A50FB353-D424-7A43-912E-1EB3F419FFE8}"/>
              </a:ext>
            </a:extLst>
          </p:cNvPr>
          <p:cNvSpPr txBox="1"/>
          <p:nvPr/>
        </p:nvSpPr>
        <p:spPr>
          <a:xfrm>
            <a:off x="0" y="3882879"/>
            <a:ext cx="6858000" cy="3308598"/>
          </a:xfrm>
          <a:prstGeom prst="rect">
            <a:avLst/>
          </a:prstGeom>
          <a:solidFill>
            <a:schemeClr val="accent4">
              <a:lumMod val="40000"/>
              <a:lumOff val="60000"/>
            </a:schemeClr>
          </a:solidFill>
          <a:ln w="9525">
            <a:noFill/>
          </a:ln>
        </p:spPr>
        <p:txBody>
          <a:bodyPr wrap="square" rtlCol="0">
            <a:spAutoFit/>
          </a:bodyPr>
          <a:lstStyle/>
          <a:p>
            <a:r>
              <a:rPr kumimoji="1" lang="ja-JP" altLang="en-US" sz="1100">
                <a:latin typeface="Hiragino Maru Gothic ProN W4" panose="020F0400000000000000" pitchFamily="34" charset="-128"/>
                <a:ea typeface="Hiragino Maru Gothic ProN W4" panose="020F0400000000000000" pitchFamily="34" charset="-128"/>
              </a:rPr>
              <a:t>下記の活動を予定していきます。</a:t>
            </a:r>
            <a:endParaRPr kumimoji="1" lang="en-US" altLang="ja-JP" sz="1100" dirty="0">
              <a:latin typeface="Hiragino Maru Gothic ProN W4" panose="020F0400000000000000" pitchFamily="34" charset="-128"/>
              <a:ea typeface="Hiragino Maru Gothic ProN W4" panose="020F0400000000000000" pitchFamily="34" charset="-128"/>
            </a:endParaRPr>
          </a:p>
          <a:p>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○出前講座</a:t>
            </a:r>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福祉・医療に携わる専門家として、健康講話や介護保険制度など、お伺いしてお話しさせていただきます。</a:t>
            </a:r>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en-US" altLang="ja-JP" sz="1100" dirty="0">
                <a:latin typeface="Hiragino Maru Gothic ProN W4" panose="020F0400000000000000" pitchFamily="34" charset="-128"/>
                <a:ea typeface="Hiragino Maru Gothic ProN W4" panose="020F0400000000000000" pitchFamily="34" charset="-128"/>
              </a:rPr>
              <a:t>※</a:t>
            </a:r>
            <a:r>
              <a:rPr kumimoji="1" lang="ja-JP" altLang="en-US" sz="1100">
                <a:latin typeface="Hiragino Maru Gothic ProN W4" panose="020F0400000000000000" pitchFamily="34" charset="-128"/>
                <a:ea typeface="Hiragino Maru Gothic ProN W4" panose="020F0400000000000000" pitchFamily="34" charset="-128"/>
              </a:rPr>
              <a:t>裏面</a:t>
            </a:r>
            <a:r>
              <a:rPr kumimoji="1" lang="en-US" altLang="ja-JP" sz="1100" dirty="0">
                <a:latin typeface="Hiragino Maru Gothic ProN W4" panose="020F0400000000000000" pitchFamily="34" charset="-128"/>
                <a:ea typeface="Hiragino Maru Gothic ProN W4" panose="020F0400000000000000" pitchFamily="34" charset="-128"/>
              </a:rPr>
              <a:t>(</a:t>
            </a:r>
            <a:r>
              <a:rPr kumimoji="1" lang="ja-JP" altLang="en-US" sz="1100">
                <a:latin typeface="Hiragino Maru Gothic ProN W4" panose="020F0400000000000000" pitchFamily="34" charset="-128"/>
                <a:ea typeface="Hiragino Maru Gothic ProN W4" panose="020F0400000000000000" pitchFamily="34" charset="-128"/>
              </a:rPr>
              <a:t>参照</a:t>
            </a:r>
            <a:r>
              <a:rPr kumimoji="1" lang="en-US" altLang="ja-JP" sz="1100" dirty="0">
                <a:latin typeface="Hiragino Maru Gothic ProN W4" panose="020F0400000000000000" pitchFamily="34" charset="-128"/>
                <a:ea typeface="Hiragino Maru Gothic ProN W4" panose="020F0400000000000000" pitchFamily="34" charset="-128"/>
              </a:rPr>
              <a:t>)</a:t>
            </a:r>
          </a:p>
          <a:p>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○認知症サポーター養成講座</a:t>
            </a:r>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地域で認知症について理解を深めて、いつまでもその地域で暮らしていくことができるように各自治区や小学校などへお話しさせていただきます。</a:t>
            </a:r>
            <a:endParaRPr kumimoji="1" lang="en-US" altLang="ja-JP" sz="1100" dirty="0">
              <a:latin typeface="Hiragino Maru Gothic ProN W4" panose="020F0400000000000000" pitchFamily="34" charset="-128"/>
              <a:ea typeface="Hiragino Maru Gothic ProN W4" panose="020F0400000000000000" pitchFamily="34" charset="-128"/>
            </a:endParaRPr>
          </a:p>
          <a:p>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○車椅子貸し出し</a:t>
            </a:r>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　一時的にご自分で移動ができない際など、車椅子をお貸しさせていただきます。</a:t>
            </a:r>
            <a:endParaRPr kumimoji="1" lang="en-US" altLang="ja-JP" sz="1100" dirty="0">
              <a:latin typeface="Hiragino Maru Gothic ProN W4" panose="020F0400000000000000" pitchFamily="34" charset="-128"/>
              <a:ea typeface="Hiragino Maru Gothic ProN W4" panose="020F0400000000000000" pitchFamily="34" charset="-128"/>
            </a:endParaRPr>
          </a:p>
          <a:p>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○地域ケア会議</a:t>
            </a:r>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地域の高齢者個人が抱える課題について、医療・介護等の他職種、民生委員の方々などと地域で支える解決策について考えていきます。</a:t>
            </a:r>
            <a:endParaRPr kumimoji="1" lang="en-US" altLang="ja-JP" sz="1100" dirty="0">
              <a:latin typeface="Hiragino Maru Gothic ProN W4" panose="020F0400000000000000" pitchFamily="34" charset="-128"/>
              <a:ea typeface="Hiragino Maru Gothic ProN W4" panose="020F0400000000000000" pitchFamily="34" charset="-128"/>
            </a:endParaRPr>
          </a:p>
          <a:p>
            <a:endParaRPr kumimoji="1" lang="en-US" altLang="ja-JP" sz="1100" dirty="0">
              <a:latin typeface="Hiragino Maru Gothic ProN W4" panose="020F0400000000000000" pitchFamily="34" charset="-128"/>
              <a:ea typeface="Hiragino Maru Gothic ProN W4" panose="020F0400000000000000" pitchFamily="34" charset="-128"/>
            </a:endParaRPr>
          </a:p>
          <a:p>
            <a:r>
              <a:rPr kumimoji="1" lang="ja-JP" altLang="en-US" sz="1100">
                <a:latin typeface="Hiragino Maru Gothic ProN W4" panose="020F0400000000000000" pitchFamily="34" charset="-128"/>
                <a:ea typeface="Hiragino Maru Gothic ProN W4" panose="020F0400000000000000" pitchFamily="34" charset="-128"/>
              </a:rPr>
              <a:t>その他、地域のニーズに合わせて専門職として地域貢献できる内容について、地域とともに考えさせていただきます。</a:t>
            </a:r>
            <a:endParaRPr kumimoji="1" lang="en-US" altLang="ja-JP" sz="1100" dirty="0">
              <a:latin typeface="Hiragino Maru Gothic ProN W4" panose="020F0400000000000000" pitchFamily="34" charset="-128"/>
              <a:ea typeface="Hiragino Maru Gothic ProN W4" panose="020F0400000000000000" pitchFamily="34" charset="-128"/>
            </a:endParaRPr>
          </a:p>
        </p:txBody>
      </p:sp>
    </p:spTree>
    <p:extLst>
      <p:ext uri="{BB962C8B-B14F-4D97-AF65-F5344CB8AC3E}">
        <p14:creationId xmlns:p14="http://schemas.microsoft.com/office/powerpoint/2010/main" val="796661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C4BBAC-EAD5-EC1F-7F90-90F8C4A085AC}"/>
              </a:ext>
            </a:extLst>
          </p:cNvPr>
          <p:cNvSpPr>
            <a:spLocks noGrp="1"/>
          </p:cNvSpPr>
          <p:nvPr>
            <p:ph type="title"/>
          </p:nvPr>
        </p:nvSpPr>
        <p:spPr>
          <a:xfrm>
            <a:off x="339148" y="53822"/>
            <a:ext cx="6209492" cy="727958"/>
          </a:xfrm>
        </p:spPr>
        <p:txBody>
          <a:bodyPr>
            <a:normAutofit fontScale="90000"/>
          </a:bodyPr>
          <a:lstStyle/>
          <a:p>
            <a:r>
              <a:rPr lang="ja-JP" altLang="en-US" u="sng">
                <a:latin typeface="Hiragino Maru Gothic ProN W4" panose="020F0400000000000000" pitchFamily="34" charset="-128"/>
                <a:ea typeface="Hiragino Maru Gothic ProN W4" panose="020F0400000000000000" pitchFamily="34" charset="-128"/>
              </a:rPr>
              <a:t>よかよか博多　出前講座メニュー</a:t>
            </a:r>
            <a:endParaRPr kumimoji="1" lang="ja-JP" altLang="en-US" u="sng">
              <a:latin typeface="Hiragino Maru Gothic ProN W4" panose="020F0400000000000000" pitchFamily="34" charset="-128"/>
              <a:ea typeface="Hiragino Maru Gothic ProN W4" panose="020F0400000000000000" pitchFamily="34" charset="-128"/>
            </a:endParaRPr>
          </a:p>
        </p:txBody>
      </p:sp>
      <p:sp>
        <p:nvSpPr>
          <p:cNvPr id="3" name="コンテンツ プレースホルダー 2">
            <a:extLst>
              <a:ext uri="{FF2B5EF4-FFF2-40B4-BE49-F238E27FC236}">
                <a16:creationId xmlns:a16="http://schemas.microsoft.com/office/drawing/2014/main" id="{AB6ACF4B-DEE1-9334-AB79-C7F8257AE006}"/>
              </a:ext>
            </a:extLst>
          </p:cNvPr>
          <p:cNvSpPr>
            <a:spLocks noGrp="1"/>
          </p:cNvSpPr>
          <p:nvPr>
            <p:ph idx="1"/>
          </p:nvPr>
        </p:nvSpPr>
        <p:spPr>
          <a:xfrm>
            <a:off x="108488" y="1921790"/>
            <a:ext cx="6602278" cy="7811146"/>
          </a:xfrm>
        </p:spPr>
        <p:txBody>
          <a:bodyPr>
            <a:normAutofit/>
          </a:bodyPr>
          <a:lstStyle/>
          <a:p>
            <a:pPr marL="0" indent="0" algn="l">
              <a:buNone/>
            </a:pP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●介護保険について</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介護保険の仕組みや、実際に介護保険のサービスとはどのようなものがあるのかなど</a:t>
            </a:r>
            <a:r>
              <a:rPr lang="ja-JP" altLang="en-US" sz="1600">
                <a:solidFill>
                  <a:srgbClr val="222222"/>
                </a:solidFill>
                <a:latin typeface="Hiragino Maru Gothic ProN W4" panose="020F0400000000000000" pitchFamily="34" charset="-128"/>
                <a:ea typeface="Hiragino Maru Gothic ProN W4" panose="020F0400000000000000" pitchFamily="34" charset="-128"/>
              </a:rPr>
              <a:t>、お話</a:t>
            </a: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させていただきます。</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●福祉用具について</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a:solidFill>
                  <a:srgbClr val="222222"/>
                </a:solidFill>
                <a:latin typeface="Hiragino Maru Gothic ProN W4" panose="020F0400000000000000" pitchFamily="34" charset="-128"/>
                <a:ea typeface="Hiragino Maru Gothic ProN W4" panose="020F0400000000000000" pitchFamily="34" charset="-128"/>
              </a:rPr>
              <a:t>車椅子や電動ベッドなど福祉で使われる用具についてお話させていただきます。</a:t>
            </a:r>
            <a:endParaRPr lang="en-US" altLang="ja-JP" sz="1600" dirty="0">
              <a:solidFill>
                <a:srgbClr val="222222"/>
              </a:solidFill>
              <a:latin typeface="Hiragino Maru Gothic ProN W4" panose="020F0400000000000000" pitchFamily="34" charset="-128"/>
              <a:ea typeface="Hiragino Maru Gothic ProN W4" panose="020F0400000000000000" pitchFamily="34" charset="-128"/>
            </a:endParaRPr>
          </a:p>
          <a:p>
            <a:pPr marL="0" indent="0" algn="l">
              <a:buNone/>
            </a:pPr>
            <a:endPar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●介護保険が適用される住宅改修工事事例</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a:solidFill>
                  <a:srgbClr val="222222"/>
                </a:solidFill>
                <a:latin typeface="Hiragino Maru Gothic ProN W4" panose="020F0400000000000000" pitchFamily="34" charset="-128"/>
                <a:ea typeface="Hiragino Maru Gothic ProN W4" panose="020F0400000000000000" pitchFamily="34" charset="-128"/>
              </a:rPr>
              <a:t>介護を必要とされる方が自宅で過ごしやすくするための介護保険での住宅改修についてお話させていただきます。</a:t>
            </a:r>
            <a:endParaRPr lang="en-US" altLang="ja-JP" sz="1600" dirty="0">
              <a:solidFill>
                <a:srgbClr val="222222"/>
              </a:solidFill>
              <a:latin typeface="Hiragino Maru Gothic ProN W4" panose="020F0400000000000000" pitchFamily="34" charset="-128"/>
              <a:ea typeface="Hiragino Maru Gothic ProN W4" panose="020F0400000000000000" pitchFamily="34" charset="-128"/>
            </a:endParaRPr>
          </a:p>
          <a:p>
            <a:pPr marL="0" indent="0" algn="l">
              <a:buNone/>
            </a:pPr>
            <a:endPar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●知って得する</a:t>
            </a:r>
            <a:r>
              <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rPr>
              <a:t>100</a:t>
            </a: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円グッズ　</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en-US" altLang="ja-JP" sz="1600" dirty="0">
                <a:solidFill>
                  <a:srgbClr val="222222"/>
                </a:solidFill>
                <a:latin typeface="Hiragino Maru Gothic ProN W4" panose="020F0400000000000000" pitchFamily="34" charset="-128"/>
                <a:ea typeface="Hiragino Maru Gothic ProN W4" panose="020F0400000000000000" pitchFamily="34" charset="-128"/>
              </a:rPr>
              <a:t>100</a:t>
            </a:r>
            <a:r>
              <a:rPr lang="ja-JP" altLang="en-US" sz="1600">
                <a:solidFill>
                  <a:srgbClr val="222222"/>
                </a:solidFill>
                <a:latin typeface="Hiragino Maru Gothic ProN W4" panose="020F0400000000000000" pitchFamily="34" charset="-128"/>
                <a:ea typeface="Hiragino Maru Gothic ProN W4" panose="020F0400000000000000" pitchFamily="34" charset="-128"/>
              </a:rPr>
              <a:t>円均一に売っているものでも介護を便利にできるグッズについてお話させていただきます。</a:t>
            </a:r>
            <a:endParaRPr lang="en-US" altLang="ja-JP" sz="1600" dirty="0">
              <a:solidFill>
                <a:srgbClr val="222222"/>
              </a:solidFill>
              <a:latin typeface="Hiragino Maru Gothic ProN W4" panose="020F0400000000000000" pitchFamily="34" charset="-128"/>
              <a:ea typeface="Hiragino Maru Gothic ProN W4" panose="020F0400000000000000" pitchFamily="34" charset="-128"/>
            </a:endParaRPr>
          </a:p>
          <a:p>
            <a:pPr marL="0" indent="0" algn="l">
              <a:buNone/>
            </a:pPr>
            <a:endPar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●補聴器研修　耳の健康</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a:solidFill>
                  <a:srgbClr val="222222"/>
                </a:solidFill>
                <a:latin typeface="Hiragino Maru Gothic ProN W4" panose="020F0400000000000000" pitchFamily="34" charset="-128"/>
                <a:ea typeface="Hiragino Maru Gothic ProN W4" panose="020F0400000000000000" pitchFamily="34" charset="-128"/>
              </a:rPr>
              <a:t>補聴器について知識や耳の健康にまつわるものなどをお話させていただきます。</a:t>
            </a:r>
            <a:endParaRPr lang="en-US" altLang="ja-JP" sz="1600" dirty="0">
              <a:solidFill>
                <a:srgbClr val="222222"/>
              </a:solidFill>
              <a:latin typeface="Hiragino Maru Gothic ProN W4" panose="020F0400000000000000" pitchFamily="34" charset="-128"/>
              <a:ea typeface="Hiragino Maru Gothic ProN W4" panose="020F0400000000000000" pitchFamily="34" charset="-128"/>
            </a:endParaRPr>
          </a:p>
          <a:p>
            <a:pPr marL="0" indent="0" algn="l">
              <a:buNone/>
            </a:pPr>
            <a:endParaRPr lang="en-US" altLang="ja-JP" sz="1600" dirty="0">
              <a:solidFill>
                <a:srgbClr val="222222"/>
              </a:solidFill>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rPr>
              <a:t>●健康について</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a:solidFill>
                  <a:srgbClr val="222222"/>
                </a:solidFill>
                <a:latin typeface="Hiragino Maru Gothic ProN W4" panose="020F0400000000000000" pitchFamily="34" charset="-128"/>
                <a:ea typeface="Hiragino Maru Gothic ProN W4" panose="020F0400000000000000" pitchFamily="34" charset="-128"/>
              </a:rPr>
              <a:t>生活習慣病などの疾病や、その予防方法についてなど、お話させていただきます</a:t>
            </a: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endParaRPr lang="en-US" altLang="ja-JP" sz="1600" b="0" i="0" dirty="0">
              <a:solidFill>
                <a:srgbClr val="222222"/>
              </a:solidFill>
              <a:effectLst/>
              <a:latin typeface="Hiragino Maru Gothic ProN W4" panose="020F0400000000000000" pitchFamily="34" charset="-128"/>
              <a:ea typeface="Hiragino Maru Gothic ProN W4" panose="020F0400000000000000" pitchFamily="34" charset="-128"/>
            </a:endParaRPr>
          </a:p>
          <a:p>
            <a:pPr marL="0" indent="0" algn="l">
              <a:buNone/>
            </a:pPr>
            <a:r>
              <a:rPr lang="ja-JP" altLang="en-US" sz="1600">
                <a:solidFill>
                  <a:srgbClr val="222222"/>
                </a:solidFill>
                <a:latin typeface="Hiragino Maru Gothic ProN W4" panose="020F0400000000000000" pitchFamily="34" charset="-128"/>
                <a:ea typeface="Hiragino Maru Gothic ProN W4" panose="020F0400000000000000" pitchFamily="34" charset="-128"/>
              </a:rPr>
              <a:t>上記以外にも、こんな講座が聞きたいというご要望がありましたら、ご相談ください。</a:t>
            </a:r>
            <a:endParaRPr lang="ja-JP" altLang="en-US" sz="1600" b="0" i="0">
              <a:solidFill>
                <a:srgbClr val="222222"/>
              </a:solidFill>
              <a:effectLst/>
              <a:latin typeface="Hiragino Maru Gothic ProN W4" panose="020F0400000000000000" pitchFamily="34" charset="-128"/>
              <a:ea typeface="Hiragino Maru Gothic ProN W4" panose="020F0400000000000000" pitchFamily="34" charset="-128"/>
            </a:endParaRPr>
          </a:p>
        </p:txBody>
      </p:sp>
      <p:sp>
        <p:nvSpPr>
          <p:cNvPr id="4" name="テキスト ボックス 3">
            <a:extLst>
              <a:ext uri="{FF2B5EF4-FFF2-40B4-BE49-F238E27FC236}">
                <a16:creationId xmlns:a16="http://schemas.microsoft.com/office/drawing/2014/main" id="{2A1FB405-B3E4-AF79-8DF9-AE96A9FA469F}"/>
              </a:ext>
            </a:extLst>
          </p:cNvPr>
          <p:cNvSpPr txBox="1"/>
          <p:nvPr/>
        </p:nvSpPr>
        <p:spPr>
          <a:xfrm>
            <a:off x="0" y="786067"/>
            <a:ext cx="6858000" cy="923330"/>
          </a:xfrm>
          <a:prstGeom prst="rect">
            <a:avLst/>
          </a:prstGeom>
          <a:noFill/>
        </p:spPr>
        <p:txBody>
          <a:bodyPr wrap="square" rtlCol="0">
            <a:spAutoFit/>
          </a:bodyPr>
          <a:lstStyle/>
          <a:p>
            <a:r>
              <a:rPr kumimoji="1" lang="ja-JP" altLang="en-US">
                <a:latin typeface="Hiragino Maru Gothic ProN W4" panose="020F0400000000000000" pitchFamily="34" charset="-128"/>
                <a:ea typeface="Hiragino Maru Gothic ProN W4" panose="020F0400000000000000" pitchFamily="34" charset="-128"/>
              </a:rPr>
              <a:t>よかよか博多では介護や医療に携わる専門職が、介護保険の制度や介護に役立つ豆知識や健康にまつわることについて、出前講座をさせていただいております。</a:t>
            </a:r>
          </a:p>
        </p:txBody>
      </p:sp>
    </p:spTree>
    <p:extLst>
      <p:ext uri="{BB962C8B-B14F-4D97-AF65-F5344CB8AC3E}">
        <p14:creationId xmlns:p14="http://schemas.microsoft.com/office/powerpoint/2010/main" val="25428489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6535</TotalTime>
  <Words>538</Words>
  <Application>Microsoft Office PowerPoint</Application>
  <PresentationFormat>A4 210 x 297 mm</PresentationFormat>
  <Paragraphs>46</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Hiragino Maru Gothic ProN W4</vt:lpstr>
      <vt:lpstr>YuKyokasho Yoko Medium</vt:lpstr>
      <vt:lpstr>游ゴシック</vt:lpstr>
      <vt:lpstr>Arial</vt:lpstr>
      <vt:lpstr>Calibri</vt:lpstr>
      <vt:lpstr>Calibri Light</vt:lpstr>
      <vt:lpstr>Office テーマ</vt:lpstr>
      <vt:lpstr>PowerPoint プレゼンテーション</vt:lpstr>
      <vt:lpstr>よかよか博多　出前講座メニュー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小高雅章</dc:creator>
  <cp:lastModifiedBy>坂口　裕美</cp:lastModifiedBy>
  <cp:revision>57</cp:revision>
  <cp:lastPrinted>2022-12-12T23:27:00Z</cp:lastPrinted>
  <dcterms:created xsi:type="dcterms:W3CDTF">2019-12-11T09:30:24Z</dcterms:created>
  <dcterms:modified xsi:type="dcterms:W3CDTF">2026-04-14T05:52:08Z</dcterms:modified>
</cp:coreProperties>
</file>