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1" r:id="rId3"/>
    <p:sldId id="264" r:id="rId4"/>
    <p:sldId id="270" r:id="rId5"/>
    <p:sldId id="265" r:id="rId6"/>
    <p:sldId id="266" r:id="rId7"/>
    <p:sldId id="268" r:id="rId8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90" y="-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699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2BB05-4A98-4A32-BF31-40CADC30E5DD}" type="datetimeFigureOut">
              <a:rPr kumimoji="1" lang="ja-JP" altLang="en-US" smtClean="0"/>
              <a:t>2016/8/17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11175"/>
            <a:ext cx="3687762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33420"/>
            <a:ext cx="7951470" cy="3063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699" y="6465265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2D1FB-E2E3-4504-8E0D-C8F5720E7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53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1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89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3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1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8/17/2016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85800" y="1704812"/>
            <a:ext cx="8640832" cy="48731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ts val="3750"/>
              </a:lnSpc>
            </a:pPr>
            <a:r>
              <a:rPr sz="3200" spc="-5" dirty="0" err="1" smtClean="0">
                <a:latin typeface="ＭＳ Ｐゴシック"/>
                <a:cs typeface="ＭＳ Ｐゴシック"/>
              </a:rPr>
              <a:t>条例</a:t>
            </a:r>
            <a:r>
              <a:rPr lang="ja-JP" altLang="en-US" sz="3200" spc="-5" dirty="0" smtClean="0">
                <a:latin typeface="ＭＳ Ｐゴシック"/>
                <a:cs typeface="ＭＳ Ｐゴシック"/>
              </a:rPr>
              <a:t>の基本的な方向性</a:t>
            </a:r>
            <a:r>
              <a:rPr sz="3200" spc="-5" dirty="0" err="1" smtClean="0">
                <a:latin typeface="ＭＳ Ｐゴシック"/>
                <a:cs typeface="ＭＳ Ｐゴシック"/>
              </a:rPr>
              <a:t>について</a:t>
            </a:r>
            <a:endParaRPr sz="3200" dirty="0">
              <a:latin typeface="ＭＳ Ｐゴシック"/>
              <a:cs typeface="ＭＳ Ｐゴシック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524000" y="4188134"/>
            <a:ext cx="5943600" cy="6668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649605" algn="ctr">
              <a:lnSpc>
                <a:spcPts val="2620"/>
              </a:lnSpc>
            </a:pPr>
            <a:r>
              <a:rPr sz="2400" dirty="0">
                <a:latin typeface="ＭＳ Ｐゴシック"/>
                <a:cs typeface="ＭＳ Ｐゴシック"/>
              </a:rPr>
              <a:t>平成28年８月</a:t>
            </a:r>
            <a:r>
              <a:rPr sz="2400" spc="-10" dirty="0">
                <a:latin typeface="ＭＳ Ｐゴシック"/>
                <a:cs typeface="ＭＳ Ｐゴシック"/>
              </a:rPr>
              <a:t>3</a:t>
            </a:r>
            <a:r>
              <a:rPr sz="2400" spc="-5" dirty="0">
                <a:latin typeface="ＭＳ Ｐゴシック"/>
                <a:cs typeface="ＭＳ Ｐゴシック"/>
              </a:rPr>
              <a:t>0</a:t>
            </a:r>
            <a:r>
              <a:rPr sz="2400" dirty="0" smtClean="0">
                <a:latin typeface="ＭＳ Ｐゴシック"/>
                <a:cs typeface="ＭＳ Ｐゴシック"/>
              </a:rPr>
              <a:t>日</a:t>
            </a:r>
            <a:endParaRPr lang="en-US" sz="2400" dirty="0">
              <a:latin typeface="ＭＳ Ｐゴシック"/>
              <a:cs typeface="ＭＳ Ｐゴシック"/>
            </a:endParaRPr>
          </a:p>
          <a:p>
            <a:pPr marL="12700" marR="5080" indent="649605" algn="ctr">
              <a:lnSpc>
                <a:spcPts val="2620"/>
              </a:lnSpc>
            </a:pPr>
            <a:r>
              <a:rPr sz="2400" dirty="0" err="1" smtClean="0">
                <a:latin typeface="ＭＳ Ｐゴシック"/>
                <a:cs typeface="ＭＳ Ｐゴシック"/>
              </a:rPr>
              <a:t>福岡市障がい者在宅支援課</a:t>
            </a:r>
            <a:endParaRPr sz="2400" dirty="0">
              <a:latin typeface="ＭＳ Ｐゴシック"/>
              <a:cs typeface="ＭＳ Ｐゴシック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900067" y="465239"/>
            <a:ext cx="8105864" cy="35907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969759">
              <a:lnSpc>
                <a:spcPts val="2835"/>
              </a:lnSpc>
            </a:pPr>
            <a:r>
              <a:rPr dirty="0"/>
              <a:t>【</a:t>
            </a:r>
            <a:r>
              <a:rPr dirty="0" err="1" smtClean="0"/>
              <a:t>資料</a:t>
            </a:r>
            <a:r>
              <a:rPr lang="ja-JP" altLang="en-US" dirty="0"/>
              <a:t>５</a:t>
            </a:r>
            <a:r>
              <a:rPr dirty="0" smtClean="0"/>
              <a:t>】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69332"/>
          </a:xfrm>
        </p:spPr>
        <p:txBody>
          <a:bodyPr/>
          <a:lstStyle/>
          <a:p>
            <a:pPr algn="ctr"/>
            <a:r>
              <a:rPr kumimoji="1" lang="ja-JP" altLang="en-US" b="1" dirty="0" smtClean="0"/>
              <a:t>障害者差別解消法と条例の関係について</a:t>
            </a:r>
            <a:endParaRPr kumimoji="1" lang="ja-JP" altLang="en-US" b="1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915399" cy="3877985"/>
          </a:xfrm>
        </p:spPr>
        <p:txBody>
          <a:bodyPr/>
          <a:lstStyle/>
          <a:p>
            <a:r>
              <a:rPr kumimoji="1" lang="ja-JP" altLang="en-US" dirty="0"/>
              <a:t>　　○　地方公共団体は，</a:t>
            </a:r>
            <a:r>
              <a:rPr kumimoji="1" lang="ja-JP" altLang="en-US" u="sng" dirty="0"/>
              <a:t>法令に違反しない限りにおいて</a:t>
            </a:r>
            <a:r>
              <a:rPr kumimoji="1" lang="ja-JP" altLang="en-US" dirty="0"/>
              <a:t>条例を制定することが</a:t>
            </a:r>
            <a:r>
              <a:rPr kumimoji="1" lang="ja-JP" altLang="en-US" dirty="0" smtClean="0"/>
              <a:t>できる（地方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自治法</a:t>
            </a:r>
            <a:r>
              <a:rPr kumimoji="1" lang="en-US" altLang="ja-JP" dirty="0"/>
              <a:t>14</a:t>
            </a:r>
            <a:r>
              <a:rPr kumimoji="1" lang="ja-JP" altLang="en-US" dirty="0"/>
              <a:t>条）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＝法令に抵触する条例を制定することはできない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　　○　どのような場合に条例が法令に抵触することになるかは，判例や学説で議論のある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ところだが，</a:t>
            </a:r>
            <a:r>
              <a:rPr kumimoji="1" lang="ja-JP" altLang="en-US" u="sng" dirty="0" smtClean="0"/>
              <a:t>差別</a:t>
            </a:r>
            <a:r>
              <a:rPr kumimoji="1" lang="ja-JP" altLang="en-US" u="sng" dirty="0"/>
              <a:t>解消法と条例の関係については，</a:t>
            </a:r>
            <a:r>
              <a:rPr lang="ja-JP" altLang="ja-JP" u="sng" dirty="0"/>
              <a:t>内閣府が策定した「障害を理由と</a:t>
            </a:r>
            <a:r>
              <a:rPr lang="ja-JP" altLang="ja-JP" u="sng" dirty="0" smtClean="0"/>
              <a:t>する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ja-JP" altLang="ja-JP" u="sng" dirty="0" smtClean="0"/>
              <a:t>差別の解消</a:t>
            </a:r>
            <a:r>
              <a:rPr lang="ja-JP" altLang="ja-JP" u="sng" dirty="0"/>
              <a:t>の推進に関する基本方針」</a:t>
            </a:r>
            <a:r>
              <a:rPr lang="ja-JP" altLang="en-US" u="sng" dirty="0"/>
              <a:t>において</a:t>
            </a:r>
            <a:r>
              <a:rPr lang="ja-JP" altLang="ja-JP" u="sng" dirty="0"/>
              <a:t>，上乗せ・横出し条例</a:t>
            </a:r>
            <a:r>
              <a:rPr lang="ja-JP" altLang="en-US" u="sng" dirty="0"/>
              <a:t>の制定が</a:t>
            </a:r>
            <a:r>
              <a:rPr lang="ja-JP" altLang="en-US" u="sng" dirty="0" smtClean="0"/>
              <a:t>可能で</a:t>
            </a:r>
            <a:endParaRPr lang="en-US" altLang="ja-JP" u="sng" dirty="0" smtClean="0"/>
          </a:p>
          <a:p>
            <a:r>
              <a:rPr lang="ja-JP" altLang="en-US" dirty="0"/>
              <a:t>　</a:t>
            </a:r>
            <a:r>
              <a:rPr lang="ja-JP" altLang="en-US" dirty="0" smtClean="0"/>
              <a:t>　　</a:t>
            </a:r>
            <a:r>
              <a:rPr lang="ja-JP" altLang="en-US" u="sng" dirty="0" smtClean="0"/>
              <a:t>あることが明確に示されている</a:t>
            </a:r>
            <a:r>
              <a:rPr lang="ja-JP" altLang="en-US" dirty="0" smtClean="0"/>
              <a:t>（参考</a:t>
            </a:r>
            <a:r>
              <a:rPr lang="ja-JP" altLang="en-US" dirty="0"/>
              <a:t>資料４）。</a:t>
            </a:r>
            <a:endParaRPr lang="en-US" altLang="ja-JP" dirty="0"/>
          </a:p>
          <a:p>
            <a:r>
              <a:rPr kumimoji="1" lang="ja-JP" altLang="en-US" dirty="0"/>
              <a:t>　　　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</a:t>
            </a:r>
            <a:r>
              <a:rPr kumimoji="1" lang="en-US" altLang="ja-JP" dirty="0" smtClean="0"/>
              <a:t>※</a:t>
            </a:r>
            <a:r>
              <a:rPr kumimoji="1" lang="ja-JP" altLang="en-US" dirty="0" smtClean="0"/>
              <a:t>上乗せ条例・</a:t>
            </a:r>
            <a:r>
              <a:rPr kumimoji="1" lang="ja-JP" altLang="en-US" dirty="0"/>
              <a:t>・</a:t>
            </a:r>
            <a:r>
              <a:rPr kumimoji="1" lang="ja-JP" altLang="en-US" dirty="0" smtClean="0"/>
              <a:t>・国の法令に基づいて規制が加えられている事項について，</a:t>
            </a:r>
            <a:r>
              <a:rPr kumimoji="1" lang="ja-JP" altLang="en-US" dirty="0"/>
              <a:t>当該法令</a:t>
            </a:r>
            <a:r>
              <a:rPr kumimoji="1" lang="ja-JP" altLang="en-US" dirty="0" smtClean="0"/>
              <a:t>と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　　　　　　　　 同一の目的でそれよりも厳しい規制を定める条例</a:t>
            </a:r>
            <a:endParaRPr kumimoji="1" lang="en-US" altLang="ja-JP" dirty="0"/>
          </a:p>
          <a:p>
            <a:r>
              <a:rPr kumimoji="1" lang="ja-JP" altLang="en-US" dirty="0"/>
              <a:t>　　　　  </a:t>
            </a:r>
            <a:r>
              <a:rPr kumimoji="1" lang="ja-JP" altLang="en-US" dirty="0" smtClean="0"/>
              <a:t>横出し条例・・・国の法令と条例が同一目的で規制を行う場合において，法令で規制が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　　　　　　　　 加えられていない項目について規制する条例</a:t>
            </a:r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819752" y="4038600"/>
            <a:ext cx="8629048" cy="121920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object 39"/>
          <p:cNvSpPr txBox="1"/>
          <p:nvPr/>
        </p:nvSpPr>
        <p:spPr>
          <a:xfrm>
            <a:off x="4648200" y="6357668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 smtClean="0">
                <a:latin typeface="ＭＳ Ｐゴシック"/>
                <a:cs typeface="ＭＳ Ｐゴシック"/>
              </a:rPr>
              <a:t>１</a:t>
            </a:r>
            <a:endParaRPr sz="1200" dirty="0"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838687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69332"/>
          </a:xfrm>
        </p:spPr>
        <p:txBody>
          <a:bodyPr/>
          <a:lstStyle/>
          <a:p>
            <a:pPr algn="ctr"/>
            <a:r>
              <a:rPr kumimoji="1" lang="ja-JP" altLang="en-US" b="1" dirty="0" smtClean="0"/>
              <a:t>他</a:t>
            </a:r>
            <a:r>
              <a:rPr kumimoji="1" lang="ja-JP" altLang="en-US" b="1" dirty="0"/>
              <a:t>自治体</a:t>
            </a:r>
            <a:r>
              <a:rPr kumimoji="1" lang="ja-JP" altLang="en-US" b="1" dirty="0" smtClean="0"/>
              <a:t>の条例について</a:t>
            </a:r>
            <a:endParaRPr kumimoji="1" lang="ja-JP" altLang="en-US" b="1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3400" y="1219200"/>
            <a:ext cx="8915399" cy="5262979"/>
          </a:xfrm>
        </p:spPr>
        <p:txBody>
          <a:bodyPr/>
          <a:lstStyle/>
          <a:p>
            <a:r>
              <a:rPr kumimoji="1" lang="ja-JP" altLang="en-US" b="1" dirty="0" smtClean="0"/>
              <a:t>（１）　自治体の動向</a:t>
            </a:r>
            <a:endParaRPr kumimoji="1" lang="en-US" altLang="ja-JP" b="1" dirty="0" smtClean="0"/>
          </a:p>
          <a:p>
            <a:r>
              <a:rPr kumimoji="1" lang="ja-JP" altLang="en-US" dirty="0" smtClean="0"/>
              <a:t>　　○　障害者差別解消法の成立までに７つの自治体で条例が制定され，法の成立以降も，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都道府県，政令市，一般市と様々なレベルで取組みが進められた。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　　○</a:t>
            </a:r>
            <a:r>
              <a:rPr kumimoji="1" lang="ja-JP" altLang="en-US" dirty="0"/>
              <a:t>　平成</a:t>
            </a:r>
            <a:r>
              <a:rPr kumimoji="1" lang="en-US" altLang="ja-JP" dirty="0"/>
              <a:t>28</a:t>
            </a:r>
            <a:r>
              <a:rPr kumimoji="1" lang="ja-JP" altLang="en-US" dirty="0" smtClean="0"/>
              <a:t>年８月</a:t>
            </a:r>
            <a:r>
              <a:rPr kumimoji="1" lang="en-US" altLang="ja-JP" dirty="0"/>
              <a:t>30</a:t>
            </a:r>
            <a:r>
              <a:rPr kumimoji="1" lang="ja-JP" altLang="en-US" dirty="0" smtClean="0"/>
              <a:t>日</a:t>
            </a:r>
            <a:r>
              <a:rPr kumimoji="1" lang="ja-JP" altLang="en-US" dirty="0"/>
              <a:t>現在，</a:t>
            </a:r>
            <a:r>
              <a:rPr kumimoji="1" lang="en-US" altLang="ja-JP" dirty="0" smtClean="0"/>
              <a:t>27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自治体で条例が制定されている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b="1" dirty="0" smtClean="0"/>
              <a:t>（２）　各条例</a:t>
            </a:r>
            <a:r>
              <a:rPr kumimoji="1" lang="ja-JP" altLang="en-US" b="1" dirty="0"/>
              <a:t>の主な共通点と相違点（</a:t>
            </a:r>
            <a:r>
              <a:rPr kumimoji="1" lang="en-US" altLang="ja-JP" b="1" dirty="0"/>
              <a:t>【</a:t>
            </a:r>
            <a:r>
              <a:rPr kumimoji="1" lang="ja-JP" altLang="en-US" b="1" dirty="0" smtClean="0"/>
              <a:t>資料６</a:t>
            </a:r>
            <a:r>
              <a:rPr kumimoji="1" lang="en-US" altLang="ja-JP" b="1" dirty="0" smtClean="0"/>
              <a:t>】</a:t>
            </a:r>
            <a:r>
              <a:rPr kumimoji="1" lang="ja-JP" altLang="en-US" b="1" dirty="0"/>
              <a:t>各自治体の条例内容比較表　参照）</a:t>
            </a:r>
            <a:endParaRPr kumimoji="1" lang="en-US" altLang="ja-JP" b="1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r>
              <a:rPr kumimoji="1" lang="ja-JP" altLang="en-US" dirty="0"/>
              <a:t>　（共通点）・</a:t>
            </a:r>
            <a:r>
              <a:rPr kumimoji="1" lang="ja-JP" altLang="en-US" dirty="0" err="1"/>
              <a:t>障がい</a:t>
            </a:r>
            <a:r>
              <a:rPr kumimoji="1" lang="ja-JP" altLang="en-US" dirty="0"/>
              <a:t>者差別（不利益的取扱いを含む。）の禁止について規定</a:t>
            </a:r>
            <a:endParaRPr kumimoji="1" lang="en-US" altLang="ja-JP" dirty="0"/>
          </a:p>
          <a:p>
            <a:r>
              <a:rPr kumimoji="1" lang="ja-JP" altLang="en-US" dirty="0"/>
              <a:t>　　　　　　　・</a:t>
            </a:r>
            <a:r>
              <a:rPr kumimoji="1" lang="ja-JP" altLang="en-US" dirty="0" err="1"/>
              <a:t>障がい</a:t>
            </a:r>
            <a:r>
              <a:rPr kumimoji="1" lang="ja-JP" altLang="en-US" dirty="0"/>
              <a:t>者への合理的配慮について規定</a:t>
            </a:r>
            <a:endParaRPr kumimoji="1" lang="en-US" altLang="ja-JP" dirty="0"/>
          </a:p>
          <a:p>
            <a:r>
              <a:rPr kumimoji="1" lang="ja-JP" altLang="en-US" dirty="0"/>
              <a:t>　　　　　　　・紛争解決の仕組み（助言・あっせんの専門機関設置等）について規定</a:t>
            </a:r>
            <a:endParaRPr kumimoji="1" lang="en-US" altLang="ja-JP" dirty="0"/>
          </a:p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r>
              <a:rPr kumimoji="1" lang="ja-JP" altLang="en-US" dirty="0"/>
              <a:t>　（相違点）・差別の禁止や合理的配慮を規定するに当たり，福祉，医療，教育などの</a:t>
            </a:r>
            <a:r>
              <a:rPr kumimoji="1" lang="ja-JP" altLang="en-US" dirty="0" smtClean="0"/>
              <a:t>社会生　　　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　　活</a:t>
            </a:r>
            <a:r>
              <a:rPr kumimoji="1" lang="ja-JP" altLang="en-US" dirty="0"/>
              <a:t>領域ごとに分けた規定とする</a:t>
            </a:r>
            <a:r>
              <a:rPr kumimoji="1" lang="ja-JP" altLang="en-US" dirty="0" smtClean="0"/>
              <a:t>か</a:t>
            </a:r>
            <a:endParaRPr kumimoji="1" lang="en-US" altLang="ja-JP" dirty="0"/>
          </a:p>
          <a:p>
            <a:r>
              <a:rPr kumimoji="1" lang="ja-JP" altLang="en-US" dirty="0"/>
              <a:t>　　　　　　　・</a:t>
            </a:r>
            <a:r>
              <a:rPr kumimoji="1" lang="ja-JP" altLang="en-US" dirty="0" err="1"/>
              <a:t>障がい</a:t>
            </a:r>
            <a:r>
              <a:rPr kumimoji="1" lang="ja-JP" altLang="en-US" dirty="0"/>
              <a:t>者への合理的配慮を法的な義務とするか，努力義務にとどめる</a:t>
            </a:r>
            <a:r>
              <a:rPr kumimoji="1" lang="ja-JP" altLang="en-US" dirty="0" smtClean="0"/>
              <a:t>か（</a:t>
            </a:r>
            <a:r>
              <a:rPr kumimoji="1" lang="ja-JP" altLang="en-US" dirty="0"/>
              <a:t>市民</a:t>
            </a:r>
            <a:r>
              <a:rPr kumimoji="1" lang="ja-JP" altLang="en-US" dirty="0" smtClean="0"/>
              <a:t>，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　　　　　　民間事</a:t>
            </a:r>
            <a:r>
              <a:rPr kumimoji="1" lang="ja-JP" altLang="en-US" dirty="0"/>
              <a:t>業者，自治体それぞれについて）</a:t>
            </a:r>
            <a:endParaRPr kumimoji="1" lang="en-US" altLang="ja-JP" dirty="0"/>
          </a:p>
          <a:p>
            <a:r>
              <a:rPr kumimoji="1" lang="ja-JP" altLang="en-US" dirty="0"/>
              <a:t>　　　　　　　・違反事業者に対する首長の権限をどこまで認めるか（公表まで行うか否か）</a:t>
            </a:r>
            <a:endParaRPr kumimoji="1" lang="en-US" altLang="ja-JP" dirty="0"/>
          </a:p>
          <a:p>
            <a:r>
              <a:rPr kumimoji="1" lang="ja-JP" altLang="en-US" dirty="0"/>
              <a:t>　　　　　　　・自治体の財政措置について規定する</a:t>
            </a:r>
            <a:r>
              <a:rPr kumimoji="1" lang="ja-JP" altLang="en-US" dirty="0" smtClean="0"/>
              <a:t>か</a:t>
            </a:r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5" name="object 39"/>
          <p:cNvSpPr txBox="1"/>
          <p:nvPr/>
        </p:nvSpPr>
        <p:spPr>
          <a:xfrm>
            <a:off x="4648200" y="6357668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>
                <a:solidFill>
                  <a:srgbClr val="898989"/>
                </a:solidFill>
                <a:latin typeface="ＭＳ Ｐゴシック"/>
                <a:cs typeface="ＭＳ Ｐゴシック"/>
              </a:rPr>
              <a:t>２</a:t>
            </a:r>
            <a:endParaRPr sz="1200" dirty="0"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0671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69332"/>
          </a:xfrm>
        </p:spPr>
        <p:txBody>
          <a:bodyPr/>
          <a:lstStyle/>
          <a:p>
            <a:pPr algn="ctr"/>
            <a:r>
              <a:rPr lang="ja-JP" altLang="en-US" b="1" dirty="0"/>
              <a:t>条例の実効性確保の手法に</a:t>
            </a:r>
            <a:r>
              <a:rPr lang="ja-JP" altLang="en-US" b="1" dirty="0" smtClean="0"/>
              <a:t>ついて（参考）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483816"/>
            <a:ext cx="8915399" cy="4154984"/>
          </a:xfrm>
        </p:spPr>
        <p:txBody>
          <a:bodyPr/>
          <a:lstStyle/>
          <a:p>
            <a:r>
              <a:rPr kumimoji="1" lang="ja-JP" altLang="en-US" b="1" dirty="0" smtClean="0"/>
              <a:t>１　規制的手法</a:t>
            </a:r>
            <a:endParaRPr kumimoji="1" lang="en-US" altLang="ja-JP" b="1" dirty="0" smtClean="0"/>
          </a:p>
          <a:p>
            <a:r>
              <a:rPr kumimoji="1" lang="ja-JP" altLang="en-US" dirty="0" smtClean="0"/>
              <a:t>　　義務を課し，従わない者を排除することで目的を達成する方法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（１）　行政命令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（２）　行政指導（助言，指導，勧告）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（３）　罰則（行政刑罰（懲役，罰金など），過料）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（４）　公表</a:t>
            </a:r>
            <a:endParaRPr kumimoji="1"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b="1" dirty="0" smtClean="0"/>
              <a:t>２　誘導的手法</a:t>
            </a:r>
            <a:endParaRPr kumimoji="1" lang="en-US" altLang="ja-JP" b="1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市民，事業者等の関係者の主体的な協力によって目的を達成する方法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（１）　協定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（２）　経済的インセンティブ（補助金など）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　（３）　表彰制度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en-US" altLang="ja-JP" dirty="0" smtClean="0"/>
              <a:t>※</a:t>
            </a:r>
            <a:r>
              <a:rPr kumimoji="1" lang="ja-JP" altLang="en-US" dirty="0" err="1"/>
              <a:t>障がい</a:t>
            </a:r>
            <a:r>
              <a:rPr kumimoji="1" lang="ja-JP" altLang="en-US" dirty="0"/>
              <a:t>者差別</a:t>
            </a:r>
            <a:r>
              <a:rPr kumimoji="1" lang="ja-JP" altLang="en-US" dirty="0" smtClean="0"/>
              <a:t>の解消という目的の実現のために，どのような手法が現実的で有効かと</a:t>
            </a:r>
            <a:endParaRPr kumimoji="1" lang="en-US" altLang="ja-JP" dirty="0" smtClean="0"/>
          </a:p>
          <a:p>
            <a:r>
              <a:rPr kumimoji="1" lang="ja-JP" altLang="en-US" dirty="0"/>
              <a:t>　</a:t>
            </a:r>
            <a:r>
              <a:rPr kumimoji="1" lang="ja-JP" altLang="en-US" dirty="0" smtClean="0"/>
              <a:t>いった観点から検討する必要がある。</a:t>
            </a:r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533400" y="4964692"/>
            <a:ext cx="8839200" cy="690613"/>
          </a:xfrm>
          <a:prstGeom prst="roundRect">
            <a:avLst/>
          </a:prstGeom>
          <a:solidFill>
            <a:schemeClr val="accent2">
              <a:lumMod val="75000"/>
              <a:alpha val="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object 39"/>
          <p:cNvSpPr txBox="1"/>
          <p:nvPr/>
        </p:nvSpPr>
        <p:spPr>
          <a:xfrm>
            <a:off x="4652504" y="6357718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>
                <a:solidFill>
                  <a:srgbClr val="898989"/>
                </a:solidFill>
                <a:latin typeface="ＭＳ Ｐゴシック"/>
                <a:cs typeface="ＭＳ Ｐゴシック"/>
              </a:rPr>
              <a:t>３</a:t>
            </a:r>
            <a:endParaRPr sz="1200" dirty="0"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987887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69332"/>
          </a:xfrm>
        </p:spPr>
        <p:txBody>
          <a:bodyPr/>
          <a:lstStyle/>
          <a:p>
            <a:pPr algn="ctr"/>
            <a:r>
              <a:rPr lang="ja-JP" altLang="en-US" b="1" dirty="0" smtClean="0"/>
              <a:t>福岡市条例の基本的な方向性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30917" y="1392915"/>
            <a:ext cx="8915399" cy="5067413"/>
          </a:xfrm>
        </p:spPr>
        <p:txBody>
          <a:bodyPr/>
          <a:lstStyle/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b="1" spc="-5" dirty="0">
                <a:latin typeface="ＭＳ Ｐゴシック"/>
                <a:cs typeface="ＭＳ Ｐゴシック"/>
              </a:rPr>
              <a:t>（１）条例の趣旨・ねらい</a:t>
            </a: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b="1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○　障害者</a:t>
            </a:r>
            <a:r>
              <a:rPr lang="ja-JP" altLang="en-US" spc="-5" dirty="0">
                <a:latin typeface="ＭＳ Ｐゴシック"/>
                <a:cs typeface="ＭＳ Ｐゴシック"/>
              </a:rPr>
              <a:t>差別解消法では，民間事業者に対する指導等の権限が，それぞれの事業を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 smtClean="0">
                <a:latin typeface="ＭＳ Ｐゴシック"/>
                <a:cs typeface="ＭＳ Ｐゴシック"/>
              </a:rPr>
              <a:t>　　　 </a:t>
            </a:r>
            <a:r>
              <a:rPr lang="ja-JP" altLang="en-US" spc="-5" dirty="0" err="1" smtClean="0">
                <a:latin typeface="ＭＳ Ｐゴシック"/>
                <a:cs typeface="ＭＳ Ｐゴシック"/>
              </a:rPr>
              <a:t>管</a:t>
            </a:r>
            <a:r>
              <a:rPr lang="ja-JP" altLang="en-US" spc="-5" dirty="0" err="1">
                <a:latin typeface="ＭＳ Ｐゴシック"/>
                <a:cs typeface="ＭＳ Ｐゴシック"/>
              </a:rPr>
              <a:t>する</a:t>
            </a:r>
            <a:r>
              <a:rPr lang="ja-JP" altLang="en-US" spc="-5" dirty="0">
                <a:latin typeface="ＭＳ Ｐゴシック"/>
                <a:cs typeface="ＭＳ Ｐゴシック"/>
              </a:rPr>
              <a:t>各主務大臣に付与されている（政令で自治体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に委任</a:t>
            </a:r>
            <a:r>
              <a:rPr lang="ja-JP" altLang="en-US" spc="-5" dirty="0">
                <a:latin typeface="ＭＳ Ｐゴシック"/>
                <a:cs typeface="ＭＳ Ｐゴシック"/>
              </a:rPr>
              <a:t>されているものを除き，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福岡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 smtClean="0">
                <a:latin typeface="ＭＳ Ｐゴシック"/>
                <a:cs typeface="ＭＳ Ｐゴシック"/>
              </a:rPr>
              <a:t>　　　 市</a:t>
            </a:r>
            <a:r>
              <a:rPr lang="ja-JP" altLang="en-US" spc="-5" dirty="0">
                <a:latin typeface="ＭＳ Ｐゴシック"/>
                <a:cs typeface="ＭＳ Ｐゴシック"/>
              </a:rPr>
              <a:t>で起こった差別事案に関し，福岡市には指導等の権限がない）など，法だけでは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実効　　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　　 性</a:t>
            </a:r>
            <a:r>
              <a:rPr lang="ja-JP" altLang="en-US" spc="-5" dirty="0">
                <a:latin typeface="ＭＳ Ｐゴシック"/>
                <a:cs typeface="ＭＳ Ｐゴシック"/>
              </a:rPr>
              <a:t>の確保が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不十分である。</a:t>
            </a:r>
            <a:endParaRPr lang="ja-JP" altLang="en-US" spc="-5" dirty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○　福岡市</a:t>
            </a:r>
            <a:r>
              <a:rPr lang="ja-JP" altLang="en-US" spc="-5" dirty="0">
                <a:latin typeface="ＭＳ Ｐゴシック"/>
                <a:cs typeface="ＭＳ Ｐゴシック"/>
              </a:rPr>
              <a:t>では，みんながやさしい，みんなにやさしい「ユニバーサル都市・福岡」を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まちづ　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 smtClean="0">
                <a:latin typeface="ＭＳ Ｐゴシック"/>
                <a:cs typeface="ＭＳ Ｐゴシック"/>
              </a:rPr>
              <a:t>       くりの</a:t>
            </a:r>
            <a:r>
              <a:rPr lang="ja-JP" altLang="en-US" spc="-5" dirty="0">
                <a:latin typeface="ＭＳ Ｐゴシック"/>
                <a:cs typeface="ＭＳ Ｐゴシック"/>
              </a:rPr>
              <a:t>目標像として掲げ，市政の柱として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推進している。</a:t>
            </a:r>
            <a:endParaRPr lang="ja-JP" altLang="en-US" spc="-5" dirty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○　条例を制定することにより，まずは「</a:t>
            </a:r>
            <a:r>
              <a:rPr lang="ja-JP" altLang="en-US" spc="-5" dirty="0" err="1" smtClean="0">
                <a:latin typeface="ＭＳ Ｐゴシック"/>
                <a:cs typeface="ＭＳ Ｐゴシック"/>
              </a:rPr>
              <a:t>障がい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者にやさしい街」へ向けた市民の意識を醸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　　 </a:t>
            </a:r>
            <a:r>
              <a:rPr lang="ja-JP" altLang="en-US" spc="-5" dirty="0" err="1" smtClean="0">
                <a:latin typeface="ＭＳ Ｐゴシック"/>
                <a:cs typeface="ＭＳ Ｐゴシック"/>
              </a:rPr>
              <a:t>成する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（</a:t>
            </a:r>
            <a:r>
              <a:rPr lang="ja-JP" altLang="en-US" spc="-5" dirty="0">
                <a:latin typeface="ＭＳ Ｐゴシック"/>
                <a:cs typeface="ＭＳ Ｐゴシック"/>
              </a:rPr>
              <a:t>いきなり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過度な規制的手法はとらない）。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　○　法</a:t>
            </a:r>
            <a:r>
              <a:rPr lang="ja-JP" altLang="en-US" spc="-5" dirty="0">
                <a:latin typeface="ＭＳ Ｐゴシック"/>
                <a:cs typeface="ＭＳ Ｐゴシック"/>
              </a:rPr>
              <a:t>の規定の上乗せ等により，「ユニバーサル都市・福岡」に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ふさわしい効果的な施策を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　　 推進</a:t>
            </a:r>
            <a:r>
              <a:rPr lang="ja-JP" altLang="en-US" spc="-5" dirty="0">
                <a:latin typeface="ＭＳ Ｐゴシック"/>
                <a:cs typeface="ＭＳ Ｐゴシック"/>
              </a:rPr>
              <a:t>して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いく。</a:t>
            </a:r>
            <a:endParaRPr lang="ja-JP" altLang="en-US" spc="-5" dirty="0">
              <a:latin typeface="ＭＳ Ｐゴシック"/>
              <a:cs typeface="ＭＳ Ｐゴシック"/>
            </a:endParaRPr>
          </a:p>
          <a:p>
            <a:endParaRPr kumimoji="1" lang="ja-JP" altLang="en-US" dirty="0"/>
          </a:p>
        </p:txBody>
      </p:sp>
      <p:sp>
        <p:nvSpPr>
          <p:cNvPr id="4" name="object 39"/>
          <p:cNvSpPr txBox="1"/>
          <p:nvPr/>
        </p:nvSpPr>
        <p:spPr>
          <a:xfrm>
            <a:off x="4748034" y="6355171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>
                <a:solidFill>
                  <a:srgbClr val="898989"/>
                </a:solidFill>
                <a:latin typeface="ＭＳ Ｐゴシック"/>
                <a:cs typeface="ＭＳ Ｐゴシック"/>
              </a:rPr>
              <a:t>４</a:t>
            </a:r>
            <a:endParaRPr sz="1200" dirty="0"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064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3400" y="1371600"/>
            <a:ext cx="8915399" cy="3917098"/>
          </a:xfrm>
        </p:spPr>
        <p:txBody>
          <a:bodyPr/>
          <a:lstStyle/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b="1" spc="-5" dirty="0" smtClean="0">
                <a:latin typeface="ＭＳ Ｐゴシック"/>
                <a:cs typeface="ＭＳ Ｐゴシック"/>
              </a:rPr>
              <a:t>（２）</a:t>
            </a:r>
            <a:r>
              <a:rPr lang="ja-JP" altLang="en-US" b="1" spc="-5" dirty="0">
                <a:latin typeface="ＭＳ Ｐゴシック"/>
                <a:cs typeface="ＭＳ Ｐゴシック"/>
              </a:rPr>
              <a:t>条例</a:t>
            </a:r>
            <a:r>
              <a:rPr lang="ja-JP" altLang="en-US" b="1" spc="-5" dirty="0" smtClean="0">
                <a:latin typeface="ＭＳ Ｐゴシック"/>
                <a:cs typeface="ＭＳ Ｐゴシック"/>
              </a:rPr>
              <a:t>に盛り込むことが想定される事項</a:t>
            </a:r>
            <a:endParaRPr lang="en-US" altLang="ja-JP" b="1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b="1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b="1" spc="-5" dirty="0" smtClean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○　</a:t>
            </a:r>
            <a:r>
              <a:rPr lang="ja-JP" altLang="en-US" spc="-5" dirty="0" err="1" smtClean="0">
                <a:latin typeface="ＭＳ Ｐゴシック"/>
                <a:cs typeface="ＭＳ Ｐゴシック"/>
              </a:rPr>
              <a:t>障がいを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理由とする差別を行った民間事業者に対し，市民にとって一番身近な行政機　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spc="-5" dirty="0">
                <a:latin typeface="ＭＳ Ｐゴシック"/>
                <a:cs typeface="ＭＳ Ｐゴシック"/>
              </a:rPr>
              <a:t>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　　関である福岡市が，報告を求めたり，助言，指導，勧告したりすることができるようにする。</a:t>
            </a:r>
            <a:endParaRPr lang="en-US" altLang="ja-JP" spc="-5" dirty="0" smtClean="0">
              <a:latin typeface="ＭＳ Ｐゴシック"/>
              <a:cs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○　相談や紛争の防止等のための仕組みを明確化するため，助言やあっせんを行う専門　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　機関（調整委員会など）を設置する。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○　</a:t>
            </a:r>
            <a:r>
              <a:rPr kumimoji="1" lang="ja-JP" altLang="en-US" spc="-5" dirty="0" err="1" smtClean="0">
                <a:latin typeface="ＭＳ Ｐゴシック"/>
              </a:rPr>
              <a:t>障がい</a:t>
            </a:r>
            <a:r>
              <a:rPr kumimoji="1" lang="ja-JP" altLang="en-US" spc="-5" dirty="0" smtClean="0">
                <a:latin typeface="ＭＳ Ｐゴシック"/>
              </a:rPr>
              <a:t>者への合理的配慮の提供の仕組みについて，功績のあった民間事業者を表彰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　できるようにする。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○　条例施行後の状況，社会経済情勢の推移等を勘案し，条例の規定について必要な見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　直しを行う。</a:t>
            </a:r>
            <a:endParaRPr kumimoji="1" lang="ja-JP" altLang="en-US" dirty="0"/>
          </a:p>
        </p:txBody>
      </p:sp>
      <p:sp>
        <p:nvSpPr>
          <p:cNvPr id="4" name="object 39"/>
          <p:cNvSpPr txBox="1"/>
          <p:nvPr/>
        </p:nvSpPr>
        <p:spPr>
          <a:xfrm>
            <a:off x="4748034" y="6355171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>
                <a:solidFill>
                  <a:srgbClr val="898989"/>
                </a:solidFill>
                <a:latin typeface="ＭＳ Ｐゴシック"/>
                <a:cs typeface="ＭＳ Ｐゴシック"/>
              </a:rPr>
              <a:t>５</a:t>
            </a:r>
            <a:endParaRPr sz="1200" dirty="0">
              <a:latin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21819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07117" y="2438400"/>
            <a:ext cx="8915399" cy="1600200"/>
          </a:xfrm>
        </p:spPr>
        <p:txBody>
          <a:bodyPr/>
          <a:lstStyle/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lang="ja-JP" altLang="en-US" b="1" spc="-5" dirty="0" smtClean="0">
                <a:latin typeface="ＭＳ Ｐゴシック"/>
                <a:cs typeface="ＭＳ Ｐゴシック"/>
              </a:rPr>
              <a:t>  　</a:t>
            </a:r>
            <a:r>
              <a:rPr lang="ja-JP" altLang="en-US" spc="-5" dirty="0" smtClean="0">
                <a:latin typeface="ＭＳ Ｐゴシック"/>
                <a:cs typeface="ＭＳ Ｐゴシック"/>
              </a:rPr>
              <a:t>１</a:t>
            </a:r>
            <a:r>
              <a:rPr kumimoji="1" lang="ja-JP" altLang="en-US" b="1" spc="-5" dirty="0" smtClean="0">
                <a:latin typeface="ＭＳ Ｐゴシック"/>
              </a:rPr>
              <a:t>　条例の目指す方向性について</a:t>
            </a:r>
            <a:endParaRPr kumimoji="1" lang="en-US" altLang="ja-JP" b="1" spc="-5" dirty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endParaRPr kumimoji="1" lang="en-US" altLang="ja-JP" spc="-5" dirty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２　</a:t>
            </a:r>
            <a:r>
              <a:rPr kumimoji="1" lang="ja-JP" altLang="en-US" b="1" spc="-5" dirty="0">
                <a:latin typeface="ＭＳ Ｐゴシック"/>
              </a:rPr>
              <a:t>今後</a:t>
            </a:r>
            <a:r>
              <a:rPr kumimoji="1" lang="ja-JP" altLang="en-US" b="1" spc="-5" dirty="0" smtClean="0">
                <a:latin typeface="ＭＳ Ｐゴシック"/>
              </a:rPr>
              <a:t>，重点的な検討を要すると考えられる項目の整理</a:t>
            </a:r>
            <a:endParaRPr kumimoji="1" lang="en-US" altLang="ja-JP" b="1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</a:t>
            </a:r>
            <a:endParaRPr kumimoji="1" lang="en-US" altLang="ja-JP" spc="-5" dirty="0" smtClean="0">
              <a:latin typeface="ＭＳ Ｐゴシック"/>
            </a:endParaRPr>
          </a:p>
          <a:p>
            <a:pPr marL="227329" marR="5080" indent="-215265">
              <a:lnSpc>
                <a:spcPct val="152500"/>
              </a:lnSpc>
              <a:spcBef>
                <a:spcPts val="85"/>
              </a:spcBef>
            </a:pPr>
            <a:r>
              <a:rPr kumimoji="1" lang="ja-JP" altLang="en-US" spc="-5" dirty="0">
                <a:latin typeface="ＭＳ Ｐゴシック"/>
              </a:rPr>
              <a:t>　</a:t>
            </a:r>
            <a:r>
              <a:rPr kumimoji="1" lang="ja-JP" altLang="en-US" spc="-5" dirty="0" smtClean="0">
                <a:latin typeface="ＭＳ Ｐゴシック"/>
              </a:rPr>
              <a:t>　　　　</a:t>
            </a:r>
            <a:endParaRPr kumimoji="1" lang="ja-JP" altLang="en-US" dirty="0"/>
          </a:p>
        </p:txBody>
      </p:sp>
      <p:sp>
        <p:nvSpPr>
          <p:cNvPr id="4" name="object 39"/>
          <p:cNvSpPr txBox="1"/>
          <p:nvPr/>
        </p:nvSpPr>
        <p:spPr>
          <a:xfrm>
            <a:off x="4748034" y="6355171"/>
            <a:ext cx="140583" cy="1846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ja-JP" altLang="en-US" sz="1200" dirty="0">
                <a:solidFill>
                  <a:srgbClr val="898989"/>
                </a:solidFill>
                <a:latin typeface="ＭＳ Ｐゴシック"/>
                <a:cs typeface="ＭＳ Ｐゴシック"/>
              </a:rPr>
              <a:t>６</a:t>
            </a:r>
            <a:endParaRPr sz="1200" dirty="0">
              <a:latin typeface="ＭＳ Ｐゴシック"/>
              <a:cs typeface="ＭＳ Ｐゴシック"/>
            </a:endParaRPr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69332"/>
          </a:xfrm>
        </p:spPr>
        <p:txBody>
          <a:bodyPr/>
          <a:lstStyle/>
          <a:p>
            <a:pPr algn="ctr"/>
            <a:r>
              <a:rPr lang="ja-JP" altLang="en-US" b="1" dirty="0" smtClean="0"/>
              <a:t>今回，主にご検討いただきたい事項</a:t>
            </a:r>
            <a:endParaRPr kumimoji="1" lang="ja-JP" altLang="en-US" dirty="0"/>
          </a:p>
        </p:txBody>
      </p:sp>
      <p:sp>
        <p:nvSpPr>
          <p:cNvPr id="2" name="角丸四角形 1"/>
          <p:cNvSpPr/>
          <p:nvPr/>
        </p:nvSpPr>
        <p:spPr>
          <a:xfrm>
            <a:off x="500700" y="1981200"/>
            <a:ext cx="8763000" cy="2362200"/>
          </a:xfrm>
          <a:prstGeom prst="roundRect">
            <a:avLst/>
          </a:prstGeom>
          <a:solidFill>
            <a:schemeClr val="accen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142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</TotalTime>
  <Words>87</Words>
  <Application>Microsoft Office PowerPoint</Application>
  <PresentationFormat>A4 210 x 297 mm</PresentationFormat>
  <Paragraphs>86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Theme</vt:lpstr>
      <vt:lpstr>【資料５】</vt:lpstr>
      <vt:lpstr>障害者差別解消法と条例の関係について</vt:lpstr>
      <vt:lpstr>他自治体の条例について</vt:lpstr>
      <vt:lpstr>条例の実効性確保の手法について（参考）</vt:lpstr>
      <vt:lpstr>福岡市条例の基本的な方向性</vt:lpstr>
      <vt:lpstr>PowerPoint プレゼンテーション</vt:lpstr>
      <vt:lpstr>今回，主にご検討いただきたい事項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条例検討会の役割</dc:title>
  <dc:creator>ＩＴ推進課</dc:creator>
  <cp:lastModifiedBy>FINE_User</cp:lastModifiedBy>
  <cp:revision>153</cp:revision>
  <cp:lastPrinted>2016-08-08T10:27:37Z</cp:lastPrinted>
  <dcterms:created xsi:type="dcterms:W3CDTF">2016-08-02T18:43:54Z</dcterms:created>
  <dcterms:modified xsi:type="dcterms:W3CDTF">2016-08-17T07:59:07Z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2013-06-21T00:00:00Z</vt:filetime>
  </property>
  <property fmtid="{D5CDD505-2E9C-101B-9397-08002B2CF9AE}" pid="3" name="Creator">
    <vt:lpwstr>Acrobat PDFMaker 8.1 for PowerPoint</vt:lpwstr>
  </property>
  <property fmtid="{D5CDD505-2E9C-101B-9397-08002B2CF9AE}" pid="4" name="LastSaved">
    <vt:filetime>2016-08-02T00:00:00Z</vt:filetime>
  </property>
</Properties>
</file>